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handoutMasterIdLst>
    <p:handoutMasterId r:id="rId20"/>
  </p:handoutMasterIdLst>
  <p:sldIdLst>
    <p:sldId id="272" r:id="rId2"/>
    <p:sldId id="298" r:id="rId3"/>
    <p:sldId id="299" r:id="rId4"/>
    <p:sldId id="275" r:id="rId5"/>
    <p:sldId id="280" r:id="rId6"/>
    <p:sldId id="278" r:id="rId7"/>
    <p:sldId id="282" r:id="rId8"/>
    <p:sldId id="262" r:id="rId9"/>
    <p:sldId id="277" r:id="rId10"/>
    <p:sldId id="293" r:id="rId11"/>
    <p:sldId id="288" r:id="rId12"/>
    <p:sldId id="284" r:id="rId13"/>
    <p:sldId id="267" r:id="rId14"/>
    <p:sldId id="294" r:id="rId15"/>
    <p:sldId id="295" r:id="rId16"/>
    <p:sldId id="296" r:id="rId17"/>
    <p:sldId id="30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11" autoAdjust="0"/>
  </p:normalViewPr>
  <p:slideViewPr>
    <p:cSldViewPr>
      <p:cViewPr varScale="1">
        <p:scale>
          <a:sx n="99" d="100"/>
          <a:sy n="99" d="100"/>
        </p:scale>
        <p:origin x="194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DD83015-3346-4FFD-B8D8-D5C4C57CA57E}" type="datetimeFigureOut">
              <a:rPr lang="en-US" smtClean="0"/>
              <a:t>8/31/2015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C8E4F1F-862D-44E9-B842-720C073CA9BC}" type="slidenum">
              <a:rPr lang="en-US" smtClean="0"/>
              <a:t>‹#›</a:t>
            </a:fld>
            <a:endParaRPr lang="en-US"/>
          </a:p>
        </p:txBody>
      </p:sp>
    </p:spTree>
    <p:extLst>
      <p:ext uri="{BB962C8B-B14F-4D97-AF65-F5344CB8AC3E}">
        <p14:creationId xmlns:p14="http://schemas.microsoft.com/office/powerpoint/2010/main" val="2733710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E72EDFC-88ED-4BCC-8CA3-6C4AE7337E9D}" type="datetimeFigureOut">
              <a:rPr lang="en-US" smtClean="0"/>
              <a:t>8/31/2015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2A349D9-8035-40C2-99DE-C09F75736090}" type="slidenum">
              <a:rPr lang="en-US" smtClean="0"/>
              <a:t>‹#›</a:t>
            </a:fld>
            <a:endParaRPr lang="en-US"/>
          </a:p>
        </p:txBody>
      </p:sp>
    </p:spTree>
    <p:extLst>
      <p:ext uri="{BB962C8B-B14F-4D97-AF65-F5344CB8AC3E}">
        <p14:creationId xmlns:p14="http://schemas.microsoft.com/office/powerpoint/2010/main" val="3898044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A349D9-8035-40C2-99DE-C09F75736090}" type="slidenum">
              <a:rPr lang="en-US" smtClean="0"/>
              <a:t>1</a:t>
            </a:fld>
            <a:endParaRPr lang="en-US"/>
          </a:p>
        </p:txBody>
      </p:sp>
    </p:spTree>
    <p:extLst>
      <p:ext uri="{BB962C8B-B14F-4D97-AF65-F5344CB8AC3E}">
        <p14:creationId xmlns:p14="http://schemas.microsoft.com/office/powerpoint/2010/main" val="495144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Danielle</a:t>
            </a:r>
            <a:endParaRPr lang="en-US" dirty="0"/>
          </a:p>
        </p:txBody>
      </p:sp>
      <p:sp>
        <p:nvSpPr>
          <p:cNvPr id="4" name="Slide Number Placeholder 3"/>
          <p:cNvSpPr>
            <a:spLocks noGrp="1"/>
          </p:cNvSpPr>
          <p:nvPr>
            <p:ph type="sldNum" sz="quarter" idx="10"/>
          </p:nvPr>
        </p:nvSpPr>
        <p:spPr/>
        <p:txBody>
          <a:bodyPr/>
          <a:lstStyle/>
          <a:p>
            <a:fld id="{B2A349D9-8035-40C2-99DE-C09F75736090}" type="slidenum">
              <a:rPr lang="en-US" smtClean="0"/>
              <a:t>12</a:t>
            </a:fld>
            <a:endParaRPr lang="en-US"/>
          </a:p>
        </p:txBody>
      </p:sp>
    </p:spTree>
    <p:extLst>
      <p:ext uri="{BB962C8B-B14F-4D97-AF65-F5344CB8AC3E}">
        <p14:creationId xmlns:p14="http://schemas.microsoft.com/office/powerpoint/2010/main" val="3115936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Janessa</a:t>
            </a:r>
            <a:endParaRPr lang="en-US" dirty="0"/>
          </a:p>
        </p:txBody>
      </p:sp>
      <p:sp>
        <p:nvSpPr>
          <p:cNvPr id="4" name="Slide Number Placeholder 3"/>
          <p:cNvSpPr>
            <a:spLocks noGrp="1"/>
          </p:cNvSpPr>
          <p:nvPr>
            <p:ph type="sldNum" sz="quarter" idx="10"/>
          </p:nvPr>
        </p:nvSpPr>
        <p:spPr/>
        <p:txBody>
          <a:bodyPr/>
          <a:lstStyle/>
          <a:p>
            <a:fld id="{B2A349D9-8035-40C2-99DE-C09F75736090}" type="slidenum">
              <a:rPr lang="en-US" smtClean="0"/>
              <a:t>13</a:t>
            </a:fld>
            <a:endParaRPr lang="en-US"/>
          </a:p>
        </p:txBody>
      </p:sp>
    </p:spTree>
    <p:extLst>
      <p:ext uri="{BB962C8B-B14F-4D97-AF65-F5344CB8AC3E}">
        <p14:creationId xmlns:p14="http://schemas.microsoft.com/office/powerpoint/2010/main" val="1330405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Janessa – never</a:t>
            </a:r>
            <a:r>
              <a:rPr lang="en-US" baseline="0" dirty="0" smtClean="0"/>
              <a:t> pay for anyone to fill out your </a:t>
            </a:r>
            <a:r>
              <a:rPr lang="en-US" baseline="0" dirty="0" err="1" smtClean="0"/>
              <a:t>fafsa</a:t>
            </a:r>
            <a:r>
              <a:rPr lang="en-US" baseline="0" dirty="0" smtClean="0"/>
              <a:t>! Make sure you use the right website.</a:t>
            </a:r>
            <a:endParaRPr lang="en-US" dirty="0"/>
          </a:p>
        </p:txBody>
      </p:sp>
      <p:sp>
        <p:nvSpPr>
          <p:cNvPr id="4" name="Slide Number Placeholder 3"/>
          <p:cNvSpPr>
            <a:spLocks noGrp="1"/>
          </p:cNvSpPr>
          <p:nvPr>
            <p:ph type="sldNum" sz="quarter" idx="10"/>
          </p:nvPr>
        </p:nvSpPr>
        <p:spPr/>
        <p:txBody>
          <a:bodyPr/>
          <a:lstStyle/>
          <a:p>
            <a:fld id="{B2A349D9-8035-40C2-99DE-C09F75736090}" type="slidenum">
              <a:rPr lang="en-US" smtClean="0"/>
              <a:t>14</a:t>
            </a:fld>
            <a:endParaRPr lang="en-US"/>
          </a:p>
        </p:txBody>
      </p:sp>
    </p:spTree>
    <p:extLst>
      <p:ext uri="{BB962C8B-B14F-4D97-AF65-F5344CB8AC3E}">
        <p14:creationId xmlns:p14="http://schemas.microsoft.com/office/powerpoint/2010/main" val="1708242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Janessa</a:t>
            </a:r>
            <a:endParaRPr lang="en-US" dirty="0"/>
          </a:p>
        </p:txBody>
      </p:sp>
      <p:sp>
        <p:nvSpPr>
          <p:cNvPr id="4" name="Slide Number Placeholder 3"/>
          <p:cNvSpPr>
            <a:spLocks noGrp="1"/>
          </p:cNvSpPr>
          <p:nvPr>
            <p:ph type="sldNum" sz="quarter" idx="10"/>
          </p:nvPr>
        </p:nvSpPr>
        <p:spPr/>
        <p:txBody>
          <a:bodyPr/>
          <a:lstStyle/>
          <a:p>
            <a:fld id="{B2A349D9-8035-40C2-99DE-C09F75736090}" type="slidenum">
              <a:rPr lang="en-US" smtClean="0"/>
              <a:t>15</a:t>
            </a:fld>
            <a:endParaRPr lang="en-US"/>
          </a:p>
        </p:txBody>
      </p:sp>
    </p:spTree>
    <p:extLst>
      <p:ext uri="{BB962C8B-B14F-4D97-AF65-F5344CB8AC3E}">
        <p14:creationId xmlns:p14="http://schemas.microsoft.com/office/powerpoint/2010/main" val="2208239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Laurie M.</a:t>
            </a:r>
            <a:endParaRPr lang="en-US"/>
          </a:p>
        </p:txBody>
      </p:sp>
      <p:sp>
        <p:nvSpPr>
          <p:cNvPr id="4" name="Slide Number Placeholder 3"/>
          <p:cNvSpPr>
            <a:spLocks noGrp="1"/>
          </p:cNvSpPr>
          <p:nvPr>
            <p:ph type="sldNum" sz="quarter" idx="10"/>
          </p:nvPr>
        </p:nvSpPr>
        <p:spPr/>
        <p:txBody>
          <a:bodyPr/>
          <a:lstStyle/>
          <a:p>
            <a:fld id="{B2A349D9-8035-40C2-99DE-C09F75736090}" type="slidenum">
              <a:rPr lang="en-US" smtClean="0"/>
              <a:t>16</a:t>
            </a:fld>
            <a:endParaRPr lang="en-US"/>
          </a:p>
        </p:txBody>
      </p:sp>
    </p:spTree>
    <p:extLst>
      <p:ext uri="{BB962C8B-B14F-4D97-AF65-F5344CB8AC3E}">
        <p14:creationId xmlns:p14="http://schemas.microsoft.com/office/powerpoint/2010/main" val="1009711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Colleen</a:t>
            </a:r>
            <a:endParaRPr lang="en-US" dirty="0"/>
          </a:p>
        </p:txBody>
      </p:sp>
      <p:sp>
        <p:nvSpPr>
          <p:cNvPr id="4" name="Slide Number Placeholder 3"/>
          <p:cNvSpPr>
            <a:spLocks noGrp="1"/>
          </p:cNvSpPr>
          <p:nvPr>
            <p:ph type="sldNum" sz="quarter" idx="10"/>
          </p:nvPr>
        </p:nvSpPr>
        <p:spPr/>
        <p:txBody>
          <a:bodyPr/>
          <a:lstStyle/>
          <a:p>
            <a:fld id="{B2A349D9-8035-40C2-99DE-C09F75736090}" type="slidenum">
              <a:rPr lang="en-US" smtClean="0"/>
              <a:t>4</a:t>
            </a:fld>
            <a:endParaRPr lang="en-US"/>
          </a:p>
        </p:txBody>
      </p:sp>
    </p:spTree>
    <p:extLst>
      <p:ext uri="{BB962C8B-B14F-4D97-AF65-F5344CB8AC3E}">
        <p14:creationId xmlns:p14="http://schemas.microsoft.com/office/powerpoint/2010/main" val="418734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4034EB-56CF-4F65-A4A8-F62F6F5A44B5}" type="slidenum">
              <a:rPr lang="en-US" altLang="en-US"/>
              <a:pPr/>
              <a:t>5</a:t>
            </a:fld>
            <a:endParaRPr lang="en-US" alt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r>
              <a:rPr lang="en-US" altLang="en-US" dirty="0" smtClean="0"/>
              <a:t>Colleen</a:t>
            </a:r>
            <a:endParaRPr lang="en-US" altLang="en-US" dirty="0"/>
          </a:p>
        </p:txBody>
      </p:sp>
    </p:spTree>
    <p:extLst>
      <p:ext uri="{BB962C8B-B14F-4D97-AF65-F5344CB8AC3E}">
        <p14:creationId xmlns:p14="http://schemas.microsoft.com/office/powerpoint/2010/main" val="1883065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CD2F02-78E2-4960-96FD-00ECFDE68EFA}" type="slidenum">
              <a:rPr lang="en-US" altLang="en-US"/>
              <a:pPr/>
              <a:t>6</a:t>
            </a:fld>
            <a:endParaRPr lang="en-US" alt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r>
              <a:rPr lang="en-US" altLang="en-US" dirty="0" smtClean="0"/>
              <a:t>Colleen</a:t>
            </a:r>
          </a:p>
          <a:p>
            <a:endParaRPr lang="en-US" altLang="en-US" dirty="0" smtClean="0"/>
          </a:p>
          <a:p>
            <a:r>
              <a:rPr lang="en-US" altLang="en-US" dirty="0" smtClean="0"/>
              <a:t>All local</a:t>
            </a:r>
            <a:r>
              <a:rPr lang="en-US" altLang="en-US" baseline="0" dirty="0" smtClean="0"/>
              <a:t> students in the Fresno area that meet minimal requirements are accepted to Fresno State. Students with a 3.0 and should take the ACT/SAT. Students below a 3.0 will need to follow the eligibility index. </a:t>
            </a:r>
          </a:p>
          <a:p>
            <a:endParaRPr lang="en-US" altLang="en-US" baseline="0" dirty="0" smtClean="0"/>
          </a:p>
        </p:txBody>
      </p:sp>
    </p:spTree>
    <p:extLst>
      <p:ext uri="{BB962C8B-B14F-4D97-AF65-F5344CB8AC3E}">
        <p14:creationId xmlns:p14="http://schemas.microsoft.com/office/powerpoint/2010/main" val="1524662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E599B4-77AE-48F1-B8CC-0B070F60857B}" type="slidenum">
              <a:rPr lang="en-US" altLang="en-US"/>
              <a:pPr/>
              <a:t>7</a:t>
            </a:fld>
            <a:endParaRPr lang="en-US" alt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r>
              <a:rPr lang="en-US" altLang="en-US" dirty="0" smtClean="0"/>
              <a:t>Colleen</a:t>
            </a:r>
            <a:endParaRPr lang="en-US" altLang="en-US" dirty="0"/>
          </a:p>
        </p:txBody>
      </p:sp>
    </p:spTree>
    <p:extLst>
      <p:ext uri="{BB962C8B-B14F-4D97-AF65-F5344CB8AC3E}">
        <p14:creationId xmlns:p14="http://schemas.microsoft.com/office/powerpoint/2010/main" val="1250268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Colleen</a:t>
            </a:r>
            <a:endParaRPr lang="en-US" dirty="0"/>
          </a:p>
        </p:txBody>
      </p:sp>
      <p:sp>
        <p:nvSpPr>
          <p:cNvPr id="4" name="Slide Number Placeholder 3"/>
          <p:cNvSpPr>
            <a:spLocks noGrp="1"/>
          </p:cNvSpPr>
          <p:nvPr>
            <p:ph type="sldNum" sz="quarter" idx="10"/>
          </p:nvPr>
        </p:nvSpPr>
        <p:spPr/>
        <p:txBody>
          <a:bodyPr/>
          <a:lstStyle/>
          <a:p>
            <a:fld id="{B2A349D9-8035-40C2-99DE-C09F75736090}" type="slidenum">
              <a:rPr lang="en-US" smtClean="0"/>
              <a:t>8</a:t>
            </a:fld>
            <a:endParaRPr lang="en-US"/>
          </a:p>
        </p:txBody>
      </p:sp>
    </p:spTree>
    <p:extLst>
      <p:ext uri="{BB962C8B-B14F-4D97-AF65-F5344CB8AC3E}">
        <p14:creationId xmlns:p14="http://schemas.microsoft.com/office/powerpoint/2010/main" val="2426991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75D55F-1F00-4A88-9DBE-F7A96F7DB1F2}" type="slidenum">
              <a:rPr lang="en-US" altLang="en-US"/>
              <a:pPr/>
              <a:t>9</a:t>
            </a:fld>
            <a:endParaRPr lang="en-US" alt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r>
              <a:rPr lang="en-US" altLang="en-US" dirty="0" smtClean="0"/>
              <a:t>Danielle</a:t>
            </a:r>
            <a:endParaRPr lang="en-US" altLang="en-US" dirty="0"/>
          </a:p>
        </p:txBody>
      </p:sp>
    </p:spTree>
    <p:extLst>
      <p:ext uri="{BB962C8B-B14F-4D97-AF65-F5344CB8AC3E}">
        <p14:creationId xmlns:p14="http://schemas.microsoft.com/office/powerpoint/2010/main" val="3671056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Danielle</a:t>
            </a:r>
            <a:endParaRPr lang="en-US" dirty="0"/>
          </a:p>
        </p:txBody>
      </p:sp>
      <p:sp>
        <p:nvSpPr>
          <p:cNvPr id="4" name="Slide Number Placeholder 3"/>
          <p:cNvSpPr>
            <a:spLocks noGrp="1"/>
          </p:cNvSpPr>
          <p:nvPr>
            <p:ph type="sldNum" sz="quarter" idx="10"/>
          </p:nvPr>
        </p:nvSpPr>
        <p:spPr/>
        <p:txBody>
          <a:bodyPr/>
          <a:lstStyle/>
          <a:p>
            <a:fld id="{B2A349D9-8035-40C2-99DE-C09F75736090}" type="slidenum">
              <a:rPr lang="en-US" smtClean="0"/>
              <a:t>10</a:t>
            </a:fld>
            <a:endParaRPr lang="en-US"/>
          </a:p>
        </p:txBody>
      </p:sp>
    </p:spTree>
    <p:extLst>
      <p:ext uri="{BB962C8B-B14F-4D97-AF65-F5344CB8AC3E}">
        <p14:creationId xmlns:p14="http://schemas.microsoft.com/office/powerpoint/2010/main" val="2707511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Danielle</a:t>
            </a:r>
            <a:endParaRPr lang="en-US" dirty="0"/>
          </a:p>
        </p:txBody>
      </p:sp>
      <p:sp>
        <p:nvSpPr>
          <p:cNvPr id="4" name="Slide Number Placeholder 3"/>
          <p:cNvSpPr>
            <a:spLocks noGrp="1"/>
          </p:cNvSpPr>
          <p:nvPr>
            <p:ph type="sldNum" sz="quarter" idx="10"/>
          </p:nvPr>
        </p:nvSpPr>
        <p:spPr/>
        <p:txBody>
          <a:bodyPr/>
          <a:lstStyle/>
          <a:p>
            <a:fld id="{B2A349D9-8035-40C2-99DE-C09F75736090}" type="slidenum">
              <a:rPr lang="en-US" smtClean="0"/>
              <a:t>11</a:t>
            </a:fld>
            <a:endParaRPr lang="en-US"/>
          </a:p>
        </p:txBody>
      </p:sp>
    </p:spTree>
    <p:extLst>
      <p:ext uri="{BB962C8B-B14F-4D97-AF65-F5344CB8AC3E}">
        <p14:creationId xmlns:p14="http://schemas.microsoft.com/office/powerpoint/2010/main" val="1053456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A153F-50DF-4EB3-8189-F218FE5EB798}"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144506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A153F-50DF-4EB3-8189-F218FE5EB798}"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363040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A153F-50DF-4EB3-8189-F218FE5EB798}"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307866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A153F-50DF-4EB3-8189-F218FE5EB798}"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45377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A153F-50DF-4EB3-8189-F218FE5EB798}"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273009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A153F-50DF-4EB3-8189-F218FE5EB798}"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396787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A153F-50DF-4EB3-8189-F218FE5EB798}" type="datetimeFigureOut">
              <a:rPr lang="en-US" smtClean="0"/>
              <a:t>8/31/2015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142825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A153F-50DF-4EB3-8189-F218FE5EB798}" type="datetimeFigureOut">
              <a:rPr lang="en-US" smtClean="0"/>
              <a:t>8/31/2015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60137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A153F-50DF-4EB3-8189-F218FE5EB798}" type="datetimeFigureOut">
              <a:rPr lang="en-US" smtClean="0"/>
              <a:t>8/31/2015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308980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A153F-50DF-4EB3-8189-F218FE5EB798}"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319001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A153F-50DF-4EB3-8189-F218FE5EB798}"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F6265-34FF-422D-9B4B-D7CF297E17CC}" type="slidenum">
              <a:rPr lang="en-US" smtClean="0"/>
              <a:t>‹#›</a:t>
            </a:fld>
            <a:endParaRPr lang="en-US"/>
          </a:p>
        </p:txBody>
      </p:sp>
    </p:spTree>
    <p:extLst>
      <p:ext uri="{BB962C8B-B14F-4D97-AF65-F5344CB8AC3E}">
        <p14:creationId xmlns:p14="http://schemas.microsoft.com/office/powerpoint/2010/main" val="2614747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A153F-50DF-4EB3-8189-F218FE5EB798}" type="datetimeFigureOut">
              <a:rPr lang="en-US" smtClean="0"/>
              <a:t>8/31/2015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F6265-34FF-422D-9B4B-D7CF297E17CC}" type="slidenum">
              <a:rPr lang="en-US" smtClean="0"/>
              <a:t>‹#›</a:t>
            </a:fld>
            <a:endParaRPr lang="en-US"/>
          </a:p>
        </p:txBody>
      </p:sp>
    </p:spTree>
    <p:extLst>
      <p:ext uri="{BB962C8B-B14F-4D97-AF65-F5344CB8AC3E}">
        <p14:creationId xmlns:p14="http://schemas.microsoft.com/office/powerpoint/2010/main" val="358431348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audio" Target="file:///C:\WINDOWS\TEMP\PNGTEMP\PAPER_01.MID"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457200"/>
            <a:ext cx="8461095" cy="1200329"/>
          </a:xfrm>
          <a:prstGeom prst="rect">
            <a:avLst/>
          </a:prstGeom>
          <a:noFill/>
        </p:spPr>
        <p:txBody>
          <a:bodyPr wrap="square">
            <a:spAutoFit/>
          </a:bodyPr>
          <a:lstStyle/>
          <a:p>
            <a:pPr algn="ctr">
              <a:defRPr/>
            </a:pPr>
            <a:r>
              <a:rPr lang="en-US" sz="72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Baskerville Old Face" pitchFamily="18" charset="0"/>
              </a:rPr>
              <a:t>Bullard High School</a:t>
            </a:r>
            <a:endParaRPr lang="en-US" sz="72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Baskerville Old Face" pitchFamily="18" charset="0"/>
            </a:endParaRPr>
          </a:p>
        </p:txBody>
      </p:sp>
      <p:sp>
        <p:nvSpPr>
          <p:cNvPr id="8" name="Rectangle 7"/>
          <p:cNvSpPr/>
          <p:nvPr/>
        </p:nvSpPr>
        <p:spPr>
          <a:xfrm>
            <a:off x="304800" y="5181600"/>
            <a:ext cx="8305800" cy="1015663"/>
          </a:xfrm>
          <a:prstGeom prst="rect">
            <a:avLst/>
          </a:prstGeom>
        </p:spPr>
        <p:txBody>
          <a:bodyPr wrap="square">
            <a:spAutoFit/>
          </a:bodyPr>
          <a:lstStyle/>
          <a:p>
            <a:pPr algn="ctr">
              <a:defRPr/>
            </a:pPr>
            <a:r>
              <a:rPr lang="en-US" sz="60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Baskerville Old Face" pitchFamily="18" charset="0"/>
              </a:rPr>
              <a:t>Senior Parent Night</a:t>
            </a:r>
            <a:endParaRPr lang="en-US" sz="60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Baskerville Old Face" pitchFamily="18" charset="0"/>
            </a:endParaRPr>
          </a:p>
        </p:txBody>
      </p:sp>
      <p:pic>
        <p:nvPicPr>
          <p:cNvPr id="2052" name="Picture 9" descr="Bullard-Shiel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050625"/>
            <a:ext cx="3124200" cy="305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0941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458200" cy="4616648"/>
          </a:xfrm>
          <a:prstGeom prst="rect">
            <a:avLst/>
          </a:prstGeom>
        </p:spPr>
        <p:txBody>
          <a:bodyPr wrap="square">
            <a:spAutoFit/>
          </a:bodyPr>
          <a:lstStyle/>
          <a:p>
            <a:pPr>
              <a:spcBef>
                <a:spcPct val="50000"/>
              </a:spcBef>
            </a:pPr>
            <a:r>
              <a:rPr lang="en-US" altLang="en-US" sz="2800" dirty="0">
                <a:latin typeface="Baskerville Old Face" pitchFamily="18" charset="0"/>
              </a:rPr>
              <a:t>Honors Program- application online, 3.5 </a:t>
            </a:r>
            <a:r>
              <a:rPr lang="en-US" altLang="en-US" sz="2800" dirty="0" smtClean="0">
                <a:latin typeface="Baskerville Old Face" pitchFamily="18" charset="0"/>
              </a:rPr>
              <a:t>GPA </a:t>
            </a:r>
            <a:r>
              <a:rPr lang="en-US" altLang="en-US" sz="2800" dirty="0">
                <a:latin typeface="Baskerville Old Face" pitchFamily="18" charset="0"/>
              </a:rPr>
              <a:t>and above</a:t>
            </a:r>
          </a:p>
          <a:p>
            <a:pPr marL="342900" indent="-342900">
              <a:spcBef>
                <a:spcPct val="50000"/>
              </a:spcBef>
              <a:buFont typeface="Arial" pitchFamily="34" charset="0"/>
              <a:buChar char="•"/>
            </a:pPr>
            <a:r>
              <a:rPr lang="en-US" altLang="en-US" sz="2800" dirty="0">
                <a:latin typeface="Baskerville Old Face" pitchFamily="18" charset="0"/>
              </a:rPr>
              <a:t>Fresno City </a:t>
            </a:r>
            <a:r>
              <a:rPr lang="en-US" altLang="en-US" sz="2800" dirty="0" smtClean="0">
                <a:latin typeface="Baskerville Old Face" pitchFamily="18" charset="0"/>
              </a:rPr>
              <a:t>College Application </a:t>
            </a:r>
            <a:r>
              <a:rPr lang="en-US" altLang="en-US" sz="2800" dirty="0">
                <a:latin typeface="Baskerville Old Face" pitchFamily="18" charset="0"/>
              </a:rPr>
              <a:t>due </a:t>
            </a:r>
            <a:r>
              <a:rPr lang="en-US" altLang="en-US" sz="2800" dirty="0" smtClean="0">
                <a:latin typeface="Baskerville Old Face" pitchFamily="18" charset="0"/>
              </a:rPr>
              <a:t>Tuesday</a:t>
            </a:r>
            <a:r>
              <a:rPr lang="en-US" altLang="en-US" sz="2800" dirty="0">
                <a:latin typeface="Baskerville Old Face" pitchFamily="18" charset="0"/>
              </a:rPr>
              <a:t>, December 1</a:t>
            </a:r>
          </a:p>
          <a:p>
            <a:pPr marL="342900" indent="-342900">
              <a:spcBef>
                <a:spcPct val="50000"/>
              </a:spcBef>
              <a:buFont typeface="Arial" pitchFamily="34" charset="0"/>
              <a:buChar char="•"/>
            </a:pPr>
            <a:r>
              <a:rPr lang="en-US" altLang="en-US" sz="2800" dirty="0" smtClean="0">
                <a:latin typeface="Baskerville Old Face" pitchFamily="18" charset="0"/>
              </a:rPr>
              <a:t>Clovis Community College Application usually due in February – not posted yet </a:t>
            </a:r>
            <a:endParaRPr lang="en-US" altLang="en-US" sz="2800" dirty="0">
              <a:latin typeface="Baskerville Old Face" pitchFamily="18" charset="0"/>
            </a:endParaRPr>
          </a:p>
          <a:p>
            <a:pPr marL="342900" indent="-342900">
              <a:spcBef>
                <a:spcPct val="50000"/>
              </a:spcBef>
              <a:buFont typeface="Arial" pitchFamily="34" charset="0"/>
              <a:buChar char="•"/>
            </a:pPr>
            <a:r>
              <a:rPr lang="en-US" sz="2800" dirty="0">
                <a:latin typeface="Baskerville Old Face" pitchFamily="18" charset="0"/>
              </a:rPr>
              <a:t>Honors program students receive many benefits including priority registration, </a:t>
            </a:r>
            <a:r>
              <a:rPr lang="en-US" sz="2800" dirty="0" smtClean="0">
                <a:latin typeface="Baskerville Old Face" pitchFamily="18" charset="0"/>
              </a:rPr>
              <a:t>accelerated curriculum, special </a:t>
            </a:r>
            <a:r>
              <a:rPr lang="en-US" sz="2800" dirty="0">
                <a:latin typeface="Baskerville Old Face" pitchFamily="18" charset="0"/>
              </a:rPr>
              <a:t>transfer counseling, recognition on transcripts, and unique field trips</a:t>
            </a:r>
            <a:endParaRPr lang="en-US" altLang="en-US" sz="2800" dirty="0">
              <a:latin typeface="Baskerville Old Face" pitchFamily="18" charset="0"/>
            </a:endParaRPr>
          </a:p>
        </p:txBody>
      </p:sp>
      <p:sp>
        <p:nvSpPr>
          <p:cNvPr id="3" name="TextBox 2"/>
          <p:cNvSpPr txBox="1"/>
          <p:nvPr/>
        </p:nvSpPr>
        <p:spPr>
          <a:xfrm>
            <a:off x="762000" y="465992"/>
            <a:ext cx="7543800" cy="830997"/>
          </a:xfrm>
          <a:prstGeom prst="rect">
            <a:avLst/>
          </a:prstGeom>
          <a:noFill/>
        </p:spPr>
        <p:txBody>
          <a:bodyPr wrap="square" rtlCol="0">
            <a:spAutoFit/>
          </a:bodyPr>
          <a:lstStyle/>
          <a:p>
            <a:r>
              <a:rPr lang="en-US" sz="4800" b="1" dirty="0" smtClean="0">
                <a:solidFill>
                  <a:srgbClr val="0070C0"/>
                </a:solidFill>
                <a:latin typeface="Baskerville Old Face" pitchFamily="18" charset="0"/>
              </a:rPr>
              <a:t>FCC/Clovis Honors Programs</a:t>
            </a:r>
            <a:endParaRPr lang="en-US" sz="4800" b="1" dirty="0">
              <a:solidFill>
                <a:srgbClr val="0070C0"/>
              </a:solidFill>
              <a:latin typeface="Baskerville Old Face" pitchFamily="18" charset="0"/>
            </a:endParaRPr>
          </a:p>
        </p:txBody>
      </p:sp>
    </p:spTree>
    <p:extLst>
      <p:ext uri="{BB962C8B-B14F-4D97-AF65-F5344CB8AC3E}">
        <p14:creationId xmlns:p14="http://schemas.microsoft.com/office/powerpoint/2010/main" val="154156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861"/>
            <a:ext cx="8229600" cy="1143000"/>
          </a:xfrm>
        </p:spPr>
        <p:txBody>
          <a:bodyPr/>
          <a:lstStyle/>
          <a:p>
            <a:r>
              <a:rPr lang="en-US" b="1" dirty="0" smtClean="0">
                <a:solidFill>
                  <a:srgbClr val="0070C0"/>
                </a:solidFill>
                <a:latin typeface="Baskerville Old Face" pitchFamily="18" charset="0"/>
              </a:rPr>
              <a:t>Vocational Training</a:t>
            </a:r>
            <a:endParaRPr lang="en-US" b="1" dirty="0">
              <a:solidFill>
                <a:srgbClr val="0070C0"/>
              </a:solidFill>
              <a:latin typeface="Baskerville Old Face" pitchFamily="18" charset="0"/>
            </a:endParaRPr>
          </a:p>
        </p:txBody>
      </p:sp>
      <p:sp>
        <p:nvSpPr>
          <p:cNvPr id="3" name="Content Placeholder 2"/>
          <p:cNvSpPr>
            <a:spLocks noGrp="1"/>
          </p:cNvSpPr>
          <p:nvPr>
            <p:ph idx="1"/>
          </p:nvPr>
        </p:nvSpPr>
        <p:spPr>
          <a:xfrm>
            <a:off x="457200" y="1417638"/>
            <a:ext cx="8229600" cy="4708525"/>
          </a:xfrm>
        </p:spPr>
        <p:txBody>
          <a:bodyPr>
            <a:normAutofit/>
          </a:bodyPr>
          <a:lstStyle/>
          <a:p>
            <a:r>
              <a:rPr lang="en-US" dirty="0" smtClean="0"/>
              <a:t>Vocational Training programs are available at Public and Private Community Colleges.</a:t>
            </a:r>
          </a:p>
          <a:p>
            <a:r>
              <a:rPr lang="en-US" dirty="0" smtClean="0"/>
              <a:t>Fresno City College has over 100 vocational and academic programs where students can earn an Associates degree</a:t>
            </a:r>
            <a:r>
              <a:rPr lang="en-US" dirty="0"/>
              <a:t> </a:t>
            </a:r>
            <a:r>
              <a:rPr lang="en-US" dirty="0" smtClean="0"/>
              <a:t>or certificate, allowing them to enter the workforce.</a:t>
            </a:r>
          </a:p>
          <a:p>
            <a:r>
              <a:rPr lang="en-US" dirty="0" smtClean="0"/>
              <a:t>Fresno Adult School – offers programs in the areas of Health, Education, Information Technology &amp; Service Industry</a:t>
            </a:r>
            <a:endParaRPr lang="en-US" dirty="0"/>
          </a:p>
        </p:txBody>
      </p:sp>
    </p:spTree>
    <p:extLst>
      <p:ext uri="{BB962C8B-B14F-4D97-AF65-F5344CB8AC3E}">
        <p14:creationId xmlns:p14="http://schemas.microsoft.com/office/powerpoint/2010/main" val="247778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89"/>
            <a:ext cx="8229600" cy="1143000"/>
          </a:xfrm>
        </p:spPr>
        <p:txBody>
          <a:bodyPr>
            <a:normAutofit/>
          </a:bodyPr>
          <a:lstStyle/>
          <a:p>
            <a:r>
              <a:rPr lang="en-US" sz="5400" b="1" dirty="0" smtClean="0">
                <a:solidFill>
                  <a:srgbClr val="0070C0"/>
                </a:solidFill>
                <a:latin typeface="Baskerville Old Face" pitchFamily="18" charset="0"/>
              </a:rPr>
              <a:t>Military</a:t>
            </a:r>
            <a:endParaRPr lang="en-US" sz="5400" b="1" dirty="0">
              <a:solidFill>
                <a:srgbClr val="0070C0"/>
              </a:solidFill>
              <a:latin typeface="Baskerville Old Face" pitchFamily="18" charset="0"/>
            </a:endParaRPr>
          </a:p>
        </p:txBody>
      </p:sp>
      <p:sp>
        <p:nvSpPr>
          <p:cNvPr id="3" name="Content Placeholder 2"/>
          <p:cNvSpPr>
            <a:spLocks noGrp="1"/>
          </p:cNvSpPr>
          <p:nvPr>
            <p:ph idx="1"/>
          </p:nvPr>
        </p:nvSpPr>
        <p:spPr>
          <a:xfrm>
            <a:off x="101192" y="2399506"/>
            <a:ext cx="8229600" cy="4525963"/>
          </a:xfrm>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pPr marL="0" indent="0">
              <a:buNone/>
            </a:pPr>
            <a:endParaRPr lang="en-US" dirty="0">
              <a:latin typeface="Baskerville Old Face" pitchFamily="18" charset="0"/>
            </a:endParaRPr>
          </a:p>
          <a:p>
            <a:pPr marL="0" indent="0" algn="ctr">
              <a:buNone/>
            </a:pPr>
            <a:r>
              <a:rPr lang="en-US" sz="2800" dirty="0" smtClean="0">
                <a:latin typeface="Baskerville Old Face" pitchFamily="18" charset="0"/>
              </a:rPr>
              <a:t>Take the Armed Services Vocational Assessment Battery (ASVAB) </a:t>
            </a:r>
          </a:p>
          <a:p>
            <a:pPr marL="0" indent="0" algn="ctr">
              <a:buNone/>
            </a:pPr>
            <a:r>
              <a:rPr lang="en-US" sz="2800" dirty="0" smtClean="0">
                <a:latin typeface="Baskerville Old Face" pitchFamily="18" charset="0"/>
              </a:rPr>
              <a:t>Recruiters available on Tuesdays in the Career Center</a:t>
            </a:r>
          </a:p>
          <a:p>
            <a:pPr marL="0" indent="0" algn="ctr">
              <a:buNone/>
            </a:pPr>
            <a:r>
              <a:rPr lang="en-US" sz="2400" dirty="0" smtClean="0">
                <a:latin typeface="Baskerville Old Face" pitchFamily="18" charset="0"/>
              </a:rPr>
              <a:t>More information available in the Career Center with Mr. Madden</a:t>
            </a:r>
            <a:endParaRPr lang="en-US" sz="2400" dirty="0">
              <a:latin typeface="Baskerville Old Face" pitchFamily="18" charset="0"/>
            </a:endParaRPr>
          </a:p>
        </p:txBody>
      </p:sp>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295400"/>
            <a:ext cx="1901087" cy="1531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87272"/>
            <a:ext cx="1756818" cy="229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390464"/>
            <a:ext cx="2231117"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5"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152400"/>
            <a:ext cx="2171699" cy="2137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79859" y="2648179"/>
            <a:ext cx="1954900" cy="1981200"/>
          </a:xfrm>
          <a:prstGeom prst="rect">
            <a:avLst/>
          </a:prstGeom>
        </p:spPr>
      </p:pic>
    </p:spTree>
    <p:extLst>
      <p:ext uri="{BB962C8B-B14F-4D97-AF65-F5344CB8AC3E}">
        <p14:creationId xmlns:p14="http://schemas.microsoft.com/office/powerpoint/2010/main" val="3504045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70C0"/>
                </a:solidFill>
                <a:latin typeface="Baskerville Old Face" pitchFamily="18" charset="0"/>
              </a:rPr>
              <a:t>Scholarships/Financial Aid</a:t>
            </a:r>
            <a:endParaRPr lang="en-US" sz="5400" b="1" dirty="0">
              <a:solidFill>
                <a:srgbClr val="0070C0"/>
              </a:solidFill>
              <a:latin typeface="Baskerville Old Face" pitchFamily="18" charset="0"/>
            </a:endParaRPr>
          </a:p>
        </p:txBody>
      </p:sp>
      <p:sp>
        <p:nvSpPr>
          <p:cNvPr id="3" name="Content Placeholder 2"/>
          <p:cNvSpPr>
            <a:spLocks noGrp="1"/>
          </p:cNvSpPr>
          <p:nvPr>
            <p:ph idx="1"/>
          </p:nvPr>
        </p:nvSpPr>
        <p:spPr/>
        <p:txBody>
          <a:bodyPr>
            <a:normAutofit lnSpcReduction="10000"/>
          </a:bodyPr>
          <a:lstStyle/>
          <a:p>
            <a:r>
              <a:rPr lang="en-US" sz="3600" dirty="0" smtClean="0">
                <a:latin typeface="Baskerville Old Face" pitchFamily="18" charset="0"/>
              </a:rPr>
              <a:t>Scholarships will be updated monthly online as BHS receives them at bhsguidance.com</a:t>
            </a:r>
          </a:p>
          <a:p>
            <a:r>
              <a:rPr lang="en-US" sz="3600" dirty="0" smtClean="0">
                <a:latin typeface="Baskerville Old Face" pitchFamily="18" charset="0"/>
              </a:rPr>
              <a:t>Other scholarship search engines </a:t>
            </a:r>
          </a:p>
          <a:p>
            <a:pPr marL="0" indent="0">
              <a:buNone/>
            </a:pPr>
            <a:r>
              <a:rPr lang="en-US" sz="3600" dirty="0" smtClean="0">
                <a:latin typeface="Baskerville Old Face" pitchFamily="18" charset="0"/>
              </a:rPr>
              <a:t>    i.e. cappex.com &amp; fastweb.com</a:t>
            </a:r>
          </a:p>
          <a:p>
            <a:r>
              <a:rPr lang="en-US" sz="3600" dirty="0" smtClean="0">
                <a:latin typeface="Baskerville Old Face" pitchFamily="18" charset="0"/>
              </a:rPr>
              <a:t>If applicable apply to Quest Bridge and </a:t>
            </a:r>
            <a:r>
              <a:rPr lang="en-US" sz="3600" dirty="0" err="1" smtClean="0">
                <a:latin typeface="Baskerville Old Face" pitchFamily="18" charset="0"/>
              </a:rPr>
              <a:t>Smittcamp</a:t>
            </a:r>
            <a:r>
              <a:rPr lang="en-US" sz="3600" dirty="0" smtClean="0">
                <a:latin typeface="Baskerville Old Face" pitchFamily="18" charset="0"/>
              </a:rPr>
              <a:t> Honors College Scholarship at Fresno State</a:t>
            </a:r>
          </a:p>
          <a:p>
            <a:endParaRPr lang="en-US" sz="3600" dirty="0">
              <a:latin typeface="Baskerville Old Face" pitchFamily="18" charset="0"/>
            </a:endParaRPr>
          </a:p>
        </p:txBody>
      </p:sp>
    </p:spTree>
    <p:extLst>
      <p:ext uri="{BB962C8B-B14F-4D97-AF65-F5344CB8AC3E}">
        <p14:creationId xmlns:p14="http://schemas.microsoft.com/office/powerpoint/2010/main" val="2919055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latin typeface="Baskerville Old Face" pitchFamily="18" charset="0"/>
              </a:rPr>
              <a:t>Scholarships/Financial Aid</a:t>
            </a:r>
            <a:endParaRPr lang="en-US" dirty="0"/>
          </a:p>
        </p:txBody>
      </p:sp>
      <p:pic>
        <p:nvPicPr>
          <p:cNvPr id="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440115" y="2590800"/>
            <a:ext cx="3000375"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81000" y="1164134"/>
            <a:ext cx="8077200" cy="5632311"/>
          </a:xfrm>
          <a:prstGeom prst="rect">
            <a:avLst/>
          </a:prstGeom>
          <a:noFill/>
        </p:spPr>
        <p:txBody>
          <a:bodyPr wrap="square" rtlCol="0">
            <a:spAutoFit/>
          </a:bodyPr>
          <a:lstStyle/>
          <a:p>
            <a:r>
              <a:rPr lang="en-US" sz="2400" dirty="0" smtClean="0">
                <a:latin typeface="Baskerville Old Face" pitchFamily="18" charset="0"/>
              </a:rPr>
              <a:t>Federal Application for Financial Aid will be available at the beginning of January</a:t>
            </a:r>
          </a:p>
          <a:p>
            <a:r>
              <a:rPr lang="en-US" sz="2400" b="1" dirty="0" smtClean="0">
                <a:latin typeface="Baskerville Old Face" pitchFamily="18" charset="0"/>
              </a:rPr>
              <a:t>FAFSA application qualified students for:</a:t>
            </a:r>
          </a:p>
          <a:p>
            <a:r>
              <a:rPr lang="en-US" sz="2400" dirty="0" smtClean="0">
                <a:latin typeface="Baskerville Old Face" pitchFamily="18" charset="0"/>
              </a:rPr>
              <a:t>Cal Grants</a:t>
            </a:r>
          </a:p>
          <a:p>
            <a:r>
              <a:rPr lang="en-US" sz="2400" dirty="0" smtClean="0">
                <a:latin typeface="Baskerville Old Face" pitchFamily="18" charset="0"/>
              </a:rPr>
              <a:t>Federal Grants</a:t>
            </a:r>
          </a:p>
          <a:p>
            <a:r>
              <a:rPr lang="en-US" sz="2400" dirty="0" smtClean="0">
                <a:latin typeface="Baskerville Old Face" pitchFamily="18" charset="0"/>
              </a:rPr>
              <a:t>Low Interest Loans</a:t>
            </a:r>
          </a:p>
          <a:p>
            <a:r>
              <a:rPr lang="en-US" sz="2400" dirty="0" smtClean="0">
                <a:latin typeface="Baskerville Old Face" pitchFamily="18" charset="0"/>
              </a:rPr>
              <a:t>Work Study</a:t>
            </a:r>
          </a:p>
          <a:p>
            <a:r>
              <a:rPr lang="en-US" sz="2400" dirty="0" smtClean="0">
                <a:latin typeface="Baskerville Old Face" pitchFamily="18" charset="0"/>
              </a:rPr>
              <a:t>Middle Class Scholarship</a:t>
            </a:r>
            <a:endParaRPr lang="en-US" sz="2400" dirty="0">
              <a:latin typeface="Baskerville Old Face" pitchFamily="18" charset="0"/>
            </a:endParaRPr>
          </a:p>
          <a:p>
            <a:pPr marL="457200" indent="-457200">
              <a:buFont typeface="Arial" pitchFamily="34" charset="0"/>
              <a:buChar char="•"/>
            </a:pPr>
            <a:r>
              <a:rPr lang="en-US" sz="2400" dirty="0" smtClean="0">
                <a:latin typeface="Baskerville Old Face" pitchFamily="18" charset="0"/>
              </a:rPr>
              <a:t>Some scholarships including athletics may require a FAFSA</a:t>
            </a:r>
          </a:p>
          <a:p>
            <a:pPr marL="457200" indent="-457200">
              <a:buFont typeface="Arial" pitchFamily="34" charset="0"/>
              <a:buChar char="•"/>
            </a:pPr>
            <a:r>
              <a:rPr lang="en-US" sz="2400" dirty="0" smtClean="0">
                <a:latin typeface="Baskerville Old Face" pitchFamily="18" charset="0"/>
              </a:rPr>
              <a:t>Worthwhile even if over the income level to qualify for loans and if a family emergency occurs</a:t>
            </a:r>
          </a:p>
          <a:p>
            <a:r>
              <a:rPr lang="en-US" sz="2400" dirty="0" smtClean="0">
                <a:latin typeface="Baskerville Old Face" pitchFamily="18" charset="0"/>
              </a:rPr>
              <a:t>Never pay anyone to do your FAFSA and make sure you are using the right website. Do not apply until the window opens. Information Night held in the Fall and Workshops in the Winter</a:t>
            </a:r>
            <a:endParaRPr lang="en-US" sz="2400" dirty="0">
              <a:latin typeface="Baskerville Old Face" pitchFamily="18" charset="0"/>
            </a:endParaRPr>
          </a:p>
          <a:p>
            <a:pPr algn="ctr"/>
            <a:r>
              <a:rPr lang="en-US" sz="2400" b="1" dirty="0" smtClean="0">
                <a:latin typeface="Baskerville Old Face" pitchFamily="18" charset="0"/>
              </a:rPr>
              <a:t>PRIORITY DEADLINE IS MARCH 2</a:t>
            </a:r>
            <a:endParaRPr lang="en-US" sz="2400" b="1" dirty="0">
              <a:latin typeface="Baskerville Old Face" pitchFamily="18" charset="0"/>
            </a:endParaRPr>
          </a:p>
        </p:txBody>
      </p:sp>
    </p:spTree>
    <p:extLst>
      <p:ext uri="{BB962C8B-B14F-4D97-AF65-F5344CB8AC3E}">
        <p14:creationId xmlns:p14="http://schemas.microsoft.com/office/powerpoint/2010/main" val="324140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70C0"/>
                </a:solidFill>
                <a:latin typeface="Baskerville Old Face" pitchFamily="18" charset="0"/>
              </a:rPr>
              <a:t>Second Semester Highlights</a:t>
            </a:r>
            <a:endParaRPr lang="en-US" sz="5400" b="1" dirty="0">
              <a:solidFill>
                <a:srgbClr val="0070C0"/>
              </a:solidFill>
              <a:latin typeface="Baskerville Old Face"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Baskerville Old Face" pitchFamily="18" charset="0"/>
              </a:rPr>
              <a:t>Acceptance letters from Colleges/Universities</a:t>
            </a:r>
          </a:p>
          <a:p>
            <a:r>
              <a:rPr lang="en-US" dirty="0" smtClean="0">
                <a:latin typeface="Baskerville Old Face" pitchFamily="18" charset="0"/>
              </a:rPr>
              <a:t>Sending Letter of Intent to College of Choice (usually May 1)</a:t>
            </a:r>
          </a:p>
          <a:p>
            <a:r>
              <a:rPr lang="en-US" dirty="0" smtClean="0">
                <a:latin typeface="Baskerville Old Face" pitchFamily="18" charset="0"/>
              </a:rPr>
              <a:t>Placement Testing </a:t>
            </a:r>
          </a:p>
          <a:p>
            <a:r>
              <a:rPr lang="en-US" dirty="0" smtClean="0">
                <a:latin typeface="Baskerville Old Face" pitchFamily="18" charset="0"/>
              </a:rPr>
              <a:t>Orientation/Registration</a:t>
            </a:r>
          </a:p>
          <a:p>
            <a:r>
              <a:rPr lang="en-US" dirty="0" smtClean="0">
                <a:latin typeface="Baskerville Old Face" pitchFamily="18" charset="0"/>
              </a:rPr>
              <a:t>FAFSA application</a:t>
            </a:r>
          </a:p>
          <a:p>
            <a:r>
              <a:rPr lang="en-US" dirty="0" smtClean="0">
                <a:latin typeface="Baskerville Old Face" pitchFamily="18" charset="0"/>
              </a:rPr>
              <a:t>Transcript Requests</a:t>
            </a:r>
          </a:p>
          <a:p>
            <a:r>
              <a:rPr lang="en-US" dirty="0" smtClean="0">
                <a:latin typeface="Baskerville Old Face" pitchFamily="18" charset="0"/>
              </a:rPr>
              <a:t>Spring Senior Parent Meeting re: activities and expectations</a:t>
            </a:r>
            <a:endParaRPr lang="en-US" dirty="0">
              <a:latin typeface="Baskerville Old Face" pitchFamily="18" charset="0"/>
            </a:endParaRPr>
          </a:p>
        </p:txBody>
      </p:sp>
    </p:spTree>
    <p:extLst>
      <p:ext uri="{BB962C8B-B14F-4D97-AF65-F5344CB8AC3E}">
        <p14:creationId xmlns:p14="http://schemas.microsoft.com/office/powerpoint/2010/main" val="2234445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Baskerville Old Face" pitchFamily="18" charset="0"/>
              </a:rPr>
              <a:t>Senior Activities Overview</a:t>
            </a:r>
            <a:endParaRPr lang="en-US" b="1" dirty="0">
              <a:solidFill>
                <a:srgbClr val="0070C0"/>
              </a:solidFill>
              <a:latin typeface="Baskerville Old Face"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Baskerville Old Face" pitchFamily="18" charset="0"/>
              </a:rPr>
              <a:t>September – Senior Picture deadline</a:t>
            </a:r>
          </a:p>
          <a:p>
            <a:r>
              <a:rPr lang="en-US" dirty="0" smtClean="0">
                <a:latin typeface="Baskerville Old Face" pitchFamily="18" charset="0"/>
              </a:rPr>
              <a:t>October 19-24- Home Coming Week</a:t>
            </a:r>
          </a:p>
          <a:p>
            <a:r>
              <a:rPr lang="en-US" dirty="0" smtClean="0">
                <a:latin typeface="Baskerville Old Face" pitchFamily="18" charset="0"/>
              </a:rPr>
              <a:t>December 5- Winter Formal</a:t>
            </a:r>
          </a:p>
          <a:p>
            <a:r>
              <a:rPr lang="en-US" dirty="0" smtClean="0">
                <a:latin typeface="Baskerville Old Face" pitchFamily="18" charset="0"/>
              </a:rPr>
              <a:t>January-Order Senior Announcements, Cap &amp; Gown, attend Senior Parent Activities meeting</a:t>
            </a:r>
          </a:p>
          <a:p>
            <a:r>
              <a:rPr lang="en-US" dirty="0" smtClean="0">
                <a:latin typeface="Baskerville Old Face" pitchFamily="18" charset="0"/>
              </a:rPr>
              <a:t>May 2-13- AP Testing</a:t>
            </a:r>
          </a:p>
          <a:p>
            <a:r>
              <a:rPr lang="en-US" dirty="0" smtClean="0">
                <a:latin typeface="Baskerville Old Face" pitchFamily="18" charset="0"/>
              </a:rPr>
              <a:t>May 16- Night of Knights</a:t>
            </a:r>
          </a:p>
          <a:p>
            <a:r>
              <a:rPr lang="en-US" dirty="0">
                <a:latin typeface="Baskerville Old Face" pitchFamily="18" charset="0"/>
              </a:rPr>
              <a:t>May 18- Prom at Holland </a:t>
            </a:r>
            <a:r>
              <a:rPr lang="en-US" dirty="0" smtClean="0">
                <a:latin typeface="Baskerville Old Face" pitchFamily="18" charset="0"/>
              </a:rPr>
              <a:t>Park</a:t>
            </a:r>
          </a:p>
          <a:p>
            <a:r>
              <a:rPr lang="en-US" dirty="0" smtClean="0">
                <a:latin typeface="Baskerville Old Face" pitchFamily="18" charset="0"/>
              </a:rPr>
              <a:t>June Grad </a:t>
            </a:r>
            <a:r>
              <a:rPr lang="en-US" dirty="0" err="1" smtClean="0">
                <a:latin typeface="Baskerville Old Face" pitchFamily="18" charset="0"/>
              </a:rPr>
              <a:t>Nite</a:t>
            </a:r>
            <a:r>
              <a:rPr lang="en-US" dirty="0" smtClean="0">
                <a:latin typeface="Baskerville Old Face" pitchFamily="18" charset="0"/>
              </a:rPr>
              <a:t> at Disneyland</a:t>
            </a:r>
          </a:p>
          <a:p>
            <a:r>
              <a:rPr lang="en-US" dirty="0" smtClean="0">
                <a:latin typeface="Baskerville Old Face" pitchFamily="18" charset="0"/>
              </a:rPr>
              <a:t>June 3- Senior Breakfast</a:t>
            </a:r>
          </a:p>
          <a:p>
            <a:r>
              <a:rPr lang="en-US" dirty="0" smtClean="0">
                <a:latin typeface="Baskerville Old Face" pitchFamily="18" charset="0"/>
              </a:rPr>
              <a:t>June </a:t>
            </a:r>
            <a:r>
              <a:rPr lang="en-US" dirty="0">
                <a:latin typeface="Baskerville Old Face" pitchFamily="18" charset="0"/>
              </a:rPr>
              <a:t>9</a:t>
            </a:r>
            <a:r>
              <a:rPr lang="en-US" dirty="0" smtClean="0">
                <a:latin typeface="Baskerville Old Face" pitchFamily="18" charset="0"/>
              </a:rPr>
              <a:t>- Graduation @ 8:00pm </a:t>
            </a:r>
            <a:r>
              <a:rPr lang="en-US" dirty="0" err="1" smtClean="0">
                <a:latin typeface="Baskerville Old Face" pitchFamily="18" charset="0"/>
              </a:rPr>
              <a:t>Savemart</a:t>
            </a:r>
            <a:r>
              <a:rPr lang="en-US" dirty="0" smtClean="0">
                <a:latin typeface="Baskerville Old Face" pitchFamily="18" charset="0"/>
              </a:rPr>
              <a:t> Center</a:t>
            </a:r>
          </a:p>
          <a:p>
            <a:endParaRPr lang="en-US" dirty="0" smtClean="0"/>
          </a:p>
          <a:p>
            <a:endParaRPr lang="en-US" dirty="0"/>
          </a:p>
        </p:txBody>
      </p:sp>
    </p:spTree>
    <p:extLst>
      <p:ext uri="{BB962C8B-B14F-4D97-AF65-F5344CB8AC3E}">
        <p14:creationId xmlns:p14="http://schemas.microsoft.com/office/powerpoint/2010/main" val="1978390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Remind Text Messages</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5181600"/>
          </a:xfrm>
        </p:spPr>
        <p:txBody>
          <a:bodyPr>
            <a:normAutofit fontScale="62500" lnSpcReduction="20000"/>
          </a:bodyPr>
          <a:lstStyle/>
          <a:p>
            <a:pPr marL="0" indent="0" algn="ctr">
              <a:buNone/>
            </a:pPr>
            <a:r>
              <a:rPr lang="en-US" sz="5700" dirty="0" smtClean="0"/>
              <a:t>Do you want to receive text messages from Bullard Counseling regarding dates, events and information about your Bullard Senior? Join our remind.com group</a:t>
            </a:r>
          </a:p>
          <a:p>
            <a:pPr marL="0" indent="0" algn="ctr">
              <a:buNone/>
            </a:pPr>
            <a:endParaRPr lang="en-US" dirty="0" smtClean="0"/>
          </a:p>
          <a:p>
            <a:pPr marL="0" indent="0" algn="ctr">
              <a:buNone/>
            </a:pPr>
            <a:r>
              <a:rPr lang="en-US" sz="6500"/>
              <a:t>o</a:t>
            </a:r>
            <a:r>
              <a:rPr lang="en-US" sz="6500" smtClean="0"/>
              <a:t>pen </a:t>
            </a:r>
            <a:r>
              <a:rPr lang="en-US" sz="6500" dirty="0"/>
              <a:t>t</a:t>
            </a:r>
            <a:r>
              <a:rPr lang="en-US" sz="6500" smtClean="0"/>
              <a:t>ext </a:t>
            </a:r>
            <a:r>
              <a:rPr lang="en-US" sz="6500" dirty="0" smtClean="0"/>
              <a:t>messages </a:t>
            </a:r>
            <a:endParaRPr lang="en-US" sz="6500" dirty="0"/>
          </a:p>
          <a:p>
            <a:pPr marL="0" indent="0" algn="ctr">
              <a:buNone/>
            </a:pPr>
            <a:r>
              <a:rPr lang="en-US" sz="5200" u="sng" dirty="0" smtClean="0"/>
              <a:t>Enter this number</a:t>
            </a:r>
            <a:r>
              <a:rPr lang="en-US" sz="5200" dirty="0" smtClean="0"/>
              <a:t>: </a:t>
            </a:r>
            <a:r>
              <a:rPr lang="en-US" sz="8700" b="1" dirty="0" smtClean="0"/>
              <a:t>81010</a:t>
            </a:r>
          </a:p>
          <a:p>
            <a:pPr marL="0" indent="0" algn="ctr">
              <a:buNone/>
            </a:pPr>
            <a:endParaRPr lang="en-US" sz="5200" dirty="0"/>
          </a:p>
          <a:p>
            <a:pPr marL="0" indent="0" algn="ctr">
              <a:buNone/>
            </a:pPr>
            <a:r>
              <a:rPr lang="en-US" sz="5200" u="sng" dirty="0" smtClean="0"/>
              <a:t>Text this message</a:t>
            </a:r>
            <a:r>
              <a:rPr lang="en-US" sz="5200" dirty="0" smtClean="0"/>
              <a:t>: </a:t>
            </a:r>
            <a:r>
              <a:rPr lang="en-US" sz="8000" b="1" dirty="0" smtClean="0"/>
              <a:t>@couns2016</a:t>
            </a:r>
          </a:p>
          <a:p>
            <a:pPr marL="0" indent="0" algn="ctr">
              <a:buNone/>
            </a:pPr>
            <a:endParaRPr lang="en-US" dirty="0" smtClean="0"/>
          </a:p>
          <a:p>
            <a:pPr marL="0" indent="0">
              <a:buNone/>
            </a:pPr>
            <a:endParaRPr lang="en-US" dirty="0" smtClean="0"/>
          </a:p>
          <a:p>
            <a:pPr marL="0" indent="0">
              <a:buNone/>
            </a:pPr>
            <a:endParaRPr lang="en-US" sz="2400" dirty="0"/>
          </a:p>
        </p:txBody>
      </p:sp>
    </p:spTree>
    <p:extLst>
      <p:ext uri="{BB962C8B-B14F-4D97-AF65-F5344CB8AC3E}">
        <p14:creationId xmlns:p14="http://schemas.microsoft.com/office/powerpoint/2010/main" val="836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0070C0"/>
                </a:solidFill>
                <a:latin typeface="Baskerville Old Face" pitchFamily="18" charset="0"/>
              </a:rPr>
              <a:t>Purpose of the evening</a:t>
            </a:r>
            <a:endParaRPr lang="en-US" sz="4800" b="1" dirty="0">
              <a:solidFill>
                <a:srgbClr val="0070C0"/>
              </a:solidFill>
              <a:latin typeface="Baskerville Old Face" pitchFamily="18" charset="0"/>
            </a:endParaRPr>
          </a:p>
        </p:txBody>
      </p:sp>
      <p:sp>
        <p:nvSpPr>
          <p:cNvPr id="3" name="Content Placeholder 2"/>
          <p:cNvSpPr>
            <a:spLocks noGrp="1"/>
          </p:cNvSpPr>
          <p:nvPr>
            <p:ph idx="1"/>
          </p:nvPr>
        </p:nvSpPr>
        <p:spPr>
          <a:xfrm>
            <a:off x="457200" y="1447800"/>
            <a:ext cx="8229600" cy="4678363"/>
          </a:xfrm>
        </p:spPr>
        <p:txBody>
          <a:bodyPr/>
          <a:lstStyle/>
          <a:p>
            <a:r>
              <a:rPr lang="en-US" dirty="0" smtClean="0">
                <a:latin typeface="Baskerville Old Face" pitchFamily="18" charset="0"/>
              </a:rPr>
              <a:t>To distribute information about post secondary options, deadline and fees.</a:t>
            </a:r>
          </a:p>
          <a:p>
            <a:r>
              <a:rPr lang="en-US" dirty="0" smtClean="0">
                <a:latin typeface="Baskerville Old Face" pitchFamily="18" charset="0"/>
              </a:rPr>
              <a:t>A brief overview of scholarship and financial aid information</a:t>
            </a:r>
          </a:p>
          <a:p>
            <a:r>
              <a:rPr lang="en-US" dirty="0" smtClean="0">
                <a:latin typeface="Baskerville Old Face" pitchFamily="18" charset="0"/>
              </a:rPr>
              <a:t>Upcoming Senior activities </a:t>
            </a:r>
          </a:p>
          <a:p>
            <a:endParaRPr lang="en-US" dirty="0"/>
          </a:p>
        </p:txBody>
      </p:sp>
    </p:spTree>
    <p:extLst>
      <p:ext uri="{BB962C8B-B14F-4D97-AF65-F5344CB8AC3E}">
        <p14:creationId xmlns:p14="http://schemas.microsoft.com/office/powerpoint/2010/main" val="385395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Baskerville Old Face" pitchFamily="18" charset="0"/>
              </a:rPr>
              <a:t>Counseling Staff</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latin typeface="Baskerville Old Face" pitchFamily="18" charset="0"/>
              </a:rPr>
              <a:t>A-</a:t>
            </a:r>
            <a:r>
              <a:rPr lang="en-US" sz="4800" dirty="0" err="1" smtClean="0">
                <a:latin typeface="Baskerville Old Face" pitchFamily="18" charset="0"/>
              </a:rPr>
              <a:t>Gn</a:t>
            </a:r>
            <a:r>
              <a:rPr lang="en-US" sz="4800" dirty="0" smtClean="0">
                <a:latin typeface="Baskerville Old Face" pitchFamily="18" charset="0"/>
              </a:rPr>
              <a:t> Erika Perez</a:t>
            </a:r>
          </a:p>
          <a:p>
            <a:pPr marL="0" indent="0" algn="ctr">
              <a:buNone/>
            </a:pPr>
            <a:r>
              <a:rPr lang="en-US" sz="4800" dirty="0" smtClean="0">
                <a:latin typeface="Baskerville Old Face" pitchFamily="18" charset="0"/>
              </a:rPr>
              <a:t>Go-O Korrie Gallardo</a:t>
            </a:r>
          </a:p>
          <a:p>
            <a:pPr marL="0" indent="0" algn="ctr">
              <a:buNone/>
            </a:pPr>
            <a:r>
              <a:rPr lang="en-US" sz="4800" dirty="0" smtClean="0">
                <a:latin typeface="Baskerville Old Face" pitchFamily="18" charset="0"/>
              </a:rPr>
              <a:t>P-Z Laura Rheault</a:t>
            </a:r>
          </a:p>
          <a:p>
            <a:pPr marL="0" indent="0" algn="ctr">
              <a:buNone/>
            </a:pPr>
            <a:endParaRPr lang="en-US" sz="4800" dirty="0">
              <a:latin typeface="Baskerville Old Face" pitchFamily="18" charset="0"/>
            </a:endParaRPr>
          </a:p>
          <a:p>
            <a:pPr marL="0" indent="0" algn="ctr">
              <a:buNone/>
            </a:pPr>
            <a:r>
              <a:rPr lang="en-US" sz="3900" dirty="0" smtClean="0">
                <a:latin typeface="Baskerville Old Face" pitchFamily="18" charset="0"/>
              </a:rPr>
              <a:t>Whitney Godfirnon, head counselor</a:t>
            </a:r>
            <a:endParaRPr lang="en-US" sz="3900" dirty="0">
              <a:latin typeface="Baskerville Old Face" pitchFamily="18" charset="0"/>
            </a:endParaRPr>
          </a:p>
        </p:txBody>
      </p:sp>
    </p:spTree>
    <p:extLst>
      <p:ext uri="{BB962C8B-B14F-4D97-AF65-F5344CB8AC3E}">
        <p14:creationId xmlns:p14="http://schemas.microsoft.com/office/powerpoint/2010/main" val="321116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0070C0"/>
                </a:solidFill>
                <a:latin typeface="Baskerville Old Face" pitchFamily="18" charset="0"/>
              </a:rPr>
              <a:t>Post Secondary College Options</a:t>
            </a:r>
            <a:endParaRPr lang="en-US" sz="4800" b="1" dirty="0">
              <a:solidFill>
                <a:srgbClr val="0070C0"/>
              </a:solidFill>
              <a:latin typeface="Baskerville Old Face" pitchFamily="18" charset="0"/>
            </a:endParaRPr>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pPr marL="0" indent="0">
              <a:buNone/>
            </a:pPr>
            <a:r>
              <a:rPr lang="en-US" sz="4100" b="1" dirty="0" smtClean="0">
                <a:latin typeface="Baskerville Old Face" pitchFamily="18" charset="0"/>
              </a:rPr>
              <a:t>Community College </a:t>
            </a:r>
          </a:p>
          <a:p>
            <a:r>
              <a:rPr lang="en-US" dirty="0" smtClean="0">
                <a:latin typeface="Baskerville Old Face" pitchFamily="18" charset="0"/>
              </a:rPr>
              <a:t>Fresno City College, Reedley College, Clovis Community College</a:t>
            </a:r>
          </a:p>
          <a:p>
            <a:pPr marL="0" indent="0">
              <a:buNone/>
            </a:pPr>
            <a:endParaRPr lang="en-US" dirty="0" smtClean="0">
              <a:latin typeface="Baskerville Old Face" pitchFamily="18" charset="0"/>
            </a:endParaRPr>
          </a:p>
          <a:p>
            <a:pPr marL="0" indent="0">
              <a:buNone/>
            </a:pPr>
            <a:r>
              <a:rPr lang="en-US" sz="4100" b="1" dirty="0" smtClean="0">
                <a:latin typeface="Baskerville Old Face" pitchFamily="18" charset="0"/>
              </a:rPr>
              <a:t>California State University </a:t>
            </a:r>
          </a:p>
          <a:p>
            <a:r>
              <a:rPr lang="en-US" dirty="0" smtClean="0">
                <a:latin typeface="Baskerville Old Face" pitchFamily="18" charset="0"/>
              </a:rPr>
              <a:t>Fresno State, Cal Poly, Northridge</a:t>
            </a:r>
          </a:p>
          <a:p>
            <a:pPr marL="0" indent="0">
              <a:buNone/>
            </a:pPr>
            <a:endParaRPr lang="en-US" dirty="0" smtClean="0">
              <a:latin typeface="Baskerville Old Face" pitchFamily="18" charset="0"/>
            </a:endParaRPr>
          </a:p>
          <a:p>
            <a:pPr marL="0" indent="0">
              <a:buNone/>
            </a:pPr>
            <a:r>
              <a:rPr lang="en-US" sz="4100" b="1" dirty="0" smtClean="0">
                <a:latin typeface="Baskerville Old Face" pitchFamily="18" charset="0"/>
              </a:rPr>
              <a:t>University of California </a:t>
            </a:r>
          </a:p>
          <a:p>
            <a:r>
              <a:rPr lang="en-US" dirty="0" smtClean="0">
                <a:latin typeface="Baskerville Old Face" pitchFamily="18" charset="0"/>
              </a:rPr>
              <a:t>UC Merced, UCLA, UC Santa Cruz</a:t>
            </a:r>
          </a:p>
          <a:p>
            <a:pPr marL="0" indent="0">
              <a:buNone/>
            </a:pPr>
            <a:endParaRPr lang="en-US" dirty="0" smtClean="0">
              <a:latin typeface="Baskerville Old Face" pitchFamily="18" charset="0"/>
            </a:endParaRPr>
          </a:p>
          <a:p>
            <a:pPr marL="0" indent="0">
              <a:buNone/>
            </a:pPr>
            <a:r>
              <a:rPr lang="en-US" sz="4100" b="1" dirty="0" smtClean="0">
                <a:latin typeface="Baskerville Old Face" pitchFamily="18" charset="0"/>
              </a:rPr>
              <a:t>Private Universities/Colleges </a:t>
            </a:r>
          </a:p>
          <a:p>
            <a:r>
              <a:rPr lang="en-US" dirty="0" smtClean="0">
                <a:latin typeface="Baskerville Old Face" pitchFamily="18" charset="0"/>
              </a:rPr>
              <a:t>Fresno Pacific, Santa Clara, USC</a:t>
            </a:r>
            <a:endParaRPr lang="en-US" dirty="0">
              <a:latin typeface="Baskerville Old Face" pitchFamily="18" charset="0"/>
            </a:endParaRPr>
          </a:p>
        </p:txBody>
      </p:sp>
    </p:spTree>
    <p:extLst>
      <p:ext uri="{BB962C8B-B14F-4D97-AF65-F5344CB8AC3E}">
        <p14:creationId xmlns:p14="http://schemas.microsoft.com/office/powerpoint/2010/main" val="3871550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152400" y="457200"/>
            <a:ext cx="9144000" cy="914400"/>
          </a:xfrm>
          <a:prstGeom prst="rect">
            <a:avLst/>
          </a:prstGeom>
          <a:noFill/>
          <a:ln w="9525">
            <a:noFill/>
            <a:miter lim="800000"/>
            <a:headEnd/>
            <a:tailEnd/>
          </a:ln>
          <a:effectLst/>
        </p:spPr>
        <p:txBody>
          <a:bodyPr lIns="92075" tIns="46038" rIns="92075" bIns="46038" anchor="ctr"/>
          <a:lstStyle/>
          <a:p>
            <a:pPr>
              <a:spcBef>
                <a:spcPct val="0"/>
              </a:spcBef>
            </a:pPr>
            <a:endParaRPr lang="en-US" altLang="en-US" sz="2400">
              <a:solidFill>
                <a:srgbClr val="FFFF00"/>
              </a:solidFill>
            </a:endParaRPr>
          </a:p>
        </p:txBody>
      </p:sp>
      <p:sp>
        <p:nvSpPr>
          <p:cNvPr id="154627" name="Rectangle 3"/>
          <p:cNvSpPr>
            <a:spLocks noChangeArrowheads="1"/>
          </p:cNvSpPr>
          <p:nvPr/>
        </p:nvSpPr>
        <p:spPr bwMode="auto">
          <a:xfrm>
            <a:off x="228600" y="1647092"/>
            <a:ext cx="8697913" cy="5066002"/>
          </a:xfrm>
          <a:prstGeom prst="rect">
            <a:avLst/>
          </a:prstGeom>
          <a:noFill/>
          <a:ln w="9525">
            <a:noFill/>
            <a:miter lim="800000"/>
            <a:headEnd/>
            <a:tailEnd/>
          </a:ln>
          <a:effectLst/>
        </p:spPr>
        <p:txBody>
          <a:bodyPr wrap="square">
            <a:spAutoFit/>
          </a:bodyPr>
          <a:lstStyle/>
          <a:p>
            <a:pPr algn="ctr">
              <a:spcBef>
                <a:spcPct val="0"/>
              </a:spcBef>
            </a:pPr>
            <a:r>
              <a:rPr lang="en-US" altLang="en-US" sz="3200" b="1" dirty="0" smtClean="0">
                <a:latin typeface="Baskerville Old Face" pitchFamily="18" charset="0"/>
              </a:rPr>
              <a:t>10 </a:t>
            </a:r>
            <a:r>
              <a:rPr lang="en-US" altLang="en-US" sz="3200" b="1" dirty="0">
                <a:latin typeface="Baskerville Old Face" pitchFamily="18" charset="0"/>
              </a:rPr>
              <a:t>University of California </a:t>
            </a:r>
            <a:r>
              <a:rPr lang="en-US" altLang="en-US" sz="3200" b="1" dirty="0" smtClean="0">
                <a:latin typeface="Baskerville Old Face" pitchFamily="18" charset="0"/>
              </a:rPr>
              <a:t>Campuses</a:t>
            </a:r>
            <a:endParaRPr lang="en-US" altLang="en-US" sz="3200" b="1" dirty="0">
              <a:latin typeface="Baskerville Old Face" pitchFamily="18" charset="0"/>
            </a:endParaRPr>
          </a:p>
          <a:p>
            <a:pPr lvl="1" algn="l">
              <a:spcBef>
                <a:spcPct val="0"/>
              </a:spcBef>
            </a:pPr>
            <a:r>
              <a:rPr lang="en-US" altLang="en-US" sz="2800" dirty="0" smtClean="0">
                <a:latin typeface="Baskerville Old Face" pitchFamily="18" charset="0"/>
              </a:rPr>
              <a:t>Berkeley</a:t>
            </a:r>
            <a:r>
              <a:rPr lang="en-US" altLang="en-US" sz="2800" dirty="0">
                <a:latin typeface="Baskerville Old Face" pitchFamily="18" charset="0"/>
              </a:rPr>
              <a:t>, Davis, Irvine, Los Angeles, Merced, Riverside, San Diego, San Francisco </a:t>
            </a:r>
            <a:r>
              <a:rPr lang="en-US" altLang="en-US" sz="2800" dirty="0" smtClean="0">
                <a:latin typeface="Baskerville Old Face" pitchFamily="18" charset="0"/>
              </a:rPr>
              <a:t>(medical </a:t>
            </a:r>
            <a:r>
              <a:rPr lang="en-US" altLang="en-US" sz="2800" dirty="0">
                <a:latin typeface="Baskerville Old Face" pitchFamily="18" charset="0"/>
              </a:rPr>
              <a:t>and </a:t>
            </a:r>
            <a:r>
              <a:rPr lang="en-US" altLang="en-US" sz="2800" dirty="0" smtClean="0">
                <a:latin typeface="Baskerville Old Face" pitchFamily="18" charset="0"/>
              </a:rPr>
              <a:t>graduate school </a:t>
            </a:r>
            <a:r>
              <a:rPr lang="en-US" altLang="en-US" sz="2800" dirty="0">
                <a:latin typeface="Baskerville Old Face" pitchFamily="18" charset="0"/>
              </a:rPr>
              <a:t>o</a:t>
            </a:r>
            <a:r>
              <a:rPr lang="en-US" altLang="en-US" sz="2800" dirty="0" smtClean="0">
                <a:latin typeface="Baskerville Old Face" pitchFamily="18" charset="0"/>
              </a:rPr>
              <a:t>nly</a:t>
            </a:r>
            <a:r>
              <a:rPr lang="en-US" altLang="en-US" sz="2800" dirty="0">
                <a:latin typeface="Baskerville Old Face" pitchFamily="18" charset="0"/>
              </a:rPr>
              <a:t>), Santa Barbara, and Santa </a:t>
            </a:r>
            <a:r>
              <a:rPr lang="en-US" altLang="en-US" sz="2800" dirty="0" smtClean="0">
                <a:latin typeface="Baskerville Old Face" pitchFamily="18" charset="0"/>
              </a:rPr>
              <a:t>Cruz</a:t>
            </a:r>
          </a:p>
          <a:p>
            <a:pPr lvl="1" algn="l">
              <a:spcBef>
                <a:spcPct val="0"/>
              </a:spcBef>
            </a:pPr>
            <a:endParaRPr lang="en-US" altLang="en-US" sz="2800" dirty="0">
              <a:latin typeface="Baskerville Old Face" pitchFamily="18" charset="0"/>
            </a:endParaRPr>
          </a:p>
          <a:p>
            <a:pPr marL="457200" indent="-457200">
              <a:lnSpc>
                <a:spcPct val="80000"/>
              </a:lnSpc>
              <a:buFont typeface="Arial" pitchFamily="34" charset="0"/>
              <a:buChar char="•"/>
            </a:pPr>
            <a:r>
              <a:rPr lang="en-US" sz="2800" dirty="0" smtClean="0">
                <a:latin typeface="Baskerville Old Face" pitchFamily="18" charset="0"/>
              </a:rPr>
              <a:t>Application online at </a:t>
            </a:r>
            <a:r>
              <a:rPr lang="en-US" sz="2400" dirty="0" smtClean="0">
                <a:latin typeface="Baskerville Old Face" pitchFamily="18" charset="0"/>
              </a:rPr>
              <a:t>universityofcalifornia.edu/admissions</a:t>
            </a:r>
          </a:p>
          <a:p>
            <a:pPr>
              <a:lnSpc>
                <a:spcPct val="80000"/>
              </a:lnSpc>
            </a:pPr>
            <a:r>
              <a:rPr lang="en-US" sz="2800" dirty="0" smtClean="0">
                <a:latin typeface="Baskerville Old Face" pitchFamily="18" charset="0"/>
              </a:rPr>
              <a:t> </a:t>
            </a:r>
          </a:p>
          <a:p>
            <a:pPr marL="457200" indent="-457200">
              <a:lnSpc>
                <a:spcPct val="80000"/>
              </a:lnSpc>
              <a:buFont typeface="Arial" pitchFamily="34" charset="0"/>
              <a:buChar char="•"/>
            </a:pPr>
            <a:r>
              <a:rPr lang="en-US" sz="2800" dirty="0" smtClean="0">
                <a:latin typeface="Baskerville Old Face" pitchFamily="18" charset="0"/>
              </a:rPr>
              <a:t>Cost: $70 per campus</a:t>
            </a:r>
          </a:p>
          <a:p>
            <a:pPr>
              <a:lnSpc>
                <a:spcPct val="80000"/>
              </a:lnSpc>
            </a:pPr>
            <a:endParaRPr lang="en-US" sz="2800" dirty="0" smtClean="0">
              <a:latin typeface="Baskerville Old Face" pitchFamily="18" charset="0"/>
            </a:endParaRPr>
          </a:p>
          <a:p>
            <a:pPr marL="457200" indent="-457200">
              <a:lnSpc>
                <a:spcPct val="80000"/>
              </a:lnSpc>
              <a:buFont typeface="Arial" pitchFamily="34" charset="0"/>
              <a:buChar char="•"/>
            </a:pPr>
            <a:r>
              <a:rPr lang="en-US" sz="2800" dirty="0" smtClean="0">
                <a:latin typeface="Baskerville Old Face" pitchFamily="18" charset="0"/>
              </a:rPr>
              <a:t>Application filing period November 1-November 30</a:t>
            </a:r>
          </a:p>
          <a:p>
            <a:pPr>
              <a:lnSpc>
                <a:spcPct val="80000"/>
              </a:lnSpc>
            </a:pPr>
            <a:r>
              <a:rPr lang="en-US" sz="2800" dirty="0" smtClean="0">
                <a:latin typeface="Baskerville Old Face" pitchFamily="18" charset="0"/>
              </a:rPr>
              <a:t> </a:t>
            </a:r>
            <a:endParaRPr lang="en-US" sz="2800" u="sng" dirty="0">
              <a:solidFill>
                <a:srgbClr val="FF0000"/>
              </a:solidFill>
              <a:latin typeface="Baskerville Old Face" pitchFamily="18" charset="0"/>
            </a:endParaRPr>
          </a:p>
          <a:p>
            <a:pPr marL="457200" indent="-457200">
              <a:lnSpc>
                <a:spcPct val="80000"/>
              </a:lnSpc>
              <a:buFont typeface="Arial" pitchFamily="34" charset="0"/>
              <a:buChar char="•"/>
            </a:pPr>
            <a:r>
              <a:rPr lang="en-US" sz="2800" dirty="0" smtClean="0">
                <a:latin typeface="Baskerville Old Face" pitchFamily="18" charset="0"/>
              </a:rPr>
              <a:t>Application </a:t>
            </a:r>
            <a:r>
              <a:rPr lang="en-US" sz="2800" dirty="0">
                <a:latin typeface="Baskerville Old Face" pitchFamily="18" charset="0"/>
              </a:rPr>
              <a:t>requires completion of essay questions (personal statement</a:t>
            </a:r>
            <a:r>
              <a:rPr lang="en-US" sz="2800" dirty="0" smtClean="0">
                <a:latin typeface="Baskerville Old Face" pitchFamily="18" charset="0"/>
              </a:rPr>
              <a:t>), attend workshops for assistance</a:t>
            </a:r>
            <a:endParaRPr lang="en-US" sz="2800" dirty="0">
              <a:latin typeface="Baskerville Old Face" pitchFamily="18" charset="0"/>
            </a:endParaRPr>
          </a:p>
        </p:txBody>
      </p:sp>
      <p:sp>
        <p:nvSpPr>
          <p:cNvPr id="154631" name="Text Box 7"/>
          <p:cNvSpPr txBox="1">
            <a:spLocks noChangeArrowheads="1"/>
          </p:cNvSpPr>
          <p:nvPr/>
        </p:nvSpPr>
        <p:spPr bwMode="auto">
          <a:xfrm>
            <a:off x="3336925" y="647700"/>
            <a:ext cx="184150" cy="457200"/>
          </a:xfrm>
          <a:prstGeom prst="rect">
            <a:avLst/>
          </a:prstGeom>
          <a:noFill/>
          <a:ln w="9525">
            <a:noFill/>
            <a:miter lim="800000"/>
            <a:headEnd/>
            <a:tailEnd/>
          </a:ln>
          <a:effectLst/>
        </p:spPr>
        <p:txBody>
          <a:bodyPr wrap="none">
            <a:spAutoFit/>
          </a:bodyPr>
          <a:lstStyle/>
          <a:p>
            <a:pPr algn="l">
              <a:spcBef>
                <a:spcPct val="0"/>
              </a:spcBef>
            </a:pPr>
            <a:endParaRPr lang="en-US" altLang="en-US" sz="2400" b="0">
              <a:latin typeface="Times New Roman" pitchFamily="18" charset="0"/>
            </a:endParaRPr>
          </a:p>
        </p:txBody>
      </p:sp>
      <p:sp>
        <p:nvSpPr>
          <p:cNvPr id="154632" name="Text Box 8"/>
          <p:cNvSpPr txBox="1">
            <a:spLocks noChangeArrowheads="1"/>
          </p:cNvSpPr>
          <p:nvPr/>
        </p:nvSpPr>
        <p:spPr bwMode="auto">
          <a:xfrm>
            <a:off x="381000" y="228600"/>
            <a:ext cx="8477250" cy="1446550"/>
          </a:xfrm>
          <a:prstGeom prst="rect">
            <a:avLst/>
          </a:prstGeom>
          <a:noFill/>
          <a:ln w="9525">
            <a:noFill/>
            <a:miter lim="800000"/>
            <a:headEnd/>
            <a:tailEnd/>
          </a:ln>
          <a:effectLst/>
        </p:spPr>
        <p:txBody>
          <a:bodyPr wrap="square">
            <a:spAutoFit/>
          </a:bodyPr>
          <a:lstStyle/>
          <a:p>
            <a:pPr algn="ctr">
              <a:spcBef>
                <a:spcPct val="0"/>
              </a:spcBef>
            </a:pPr>
            <a:r>
              <a:rPr lang="en-US" altLang="en-US" sz="4400" b="1" dirty="0">
                <a:solidFill>
                  <a:srgbClr val="0070C0"/>
                </a:solidFill>
                <a:latin typeface="Baskerville Old Face" pitchFamily="18" charset="0"/>
              </a:rPr>
              <a:t>University of California </a:t>
            </a:r>
          </a:p>
          <a:p>
            <a:pPr algn="ctr">
              <a:spcBef>
                <a:spcPct val="0"/>
              </a:spcBef>
            </a:pPr>
            <a:r>
              <a:rPr lang="en-US" altLang="en-US" sz="4400" b="1" dirty="0">
                <a:solidFill>
                  <a:srgbClr val="0070C0"/>
                </a:solidFill>
                <a:latin typeface="Baskerville Old Face" pitchFamily="18" charset="0"/>
              </a:rPr>
              <a:t>(UC)</a:t>
            </a:r>
          </a:p>
        </p:txBody>
      </p:sp>
    </p:spTree>
    <p:extLst>
      <p:ext uri="{BB962C8B-B14F-4D97-AF65-F5344CB8AC3E}">
        <p14:creationId xmlns:p14="http://schemas.microsoft.com/office/powerpoint/2010/main" val="3914472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54626"/>
                                        </p:tgtEl>
                                        <p:attrNameLst>
                                          <p:attrName>style.visibility</p:attrName>
                                        </p:attrNameLst>
                                      </p:cBhvr>
                                      <p:to>
                                        <p:strVal val="visible"/>
                                      </p:to>
                                    </p:set>
                                    <p:animEffect transition="in" filter="dissolve">
                                      <p:cBhvr>
                                        <p:cTn id="7" dur="500"/>
                                        <p:tgtEl>
                                          <p:spTgt spid="1546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4627">
                                            <p:txEl>
                                              <p:pRg st="0" end="0"/>
                                            </p:txEl>
                                          </p:spTgt>
                                        </p:tgtEl>
                                        <p:attrNameLst>
                                          <p:attrName>style.visibility</p:attrName>
                                        </p:attrNameLst>
                                      </p:cBhvr>
                                      <p:to>
                                        <p:strVal val="visible"/>
                                      </p:to>
                                    </p:set>
                                    <p:anim calcmode="lin" valueType="num">
                                      <p:cBhvr additive="base">
                                        <p:cTn id="12" dur="500" fill="hold"/>
                                        <p:tgtEl>
                                          <p:spTgt spid="15462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4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4627">
                                            <p:txEl>
                                              <p:pRg st="1" end="1"/>
                                            </p:txEl>
                                          </p:spTgt>
                                        </p:tgtEl>
                                        <p:attrNameLst>
                                          <p:attrName>style.visibility</p:attrName>
                                        </p:attrNameLst>
                                      </p:cBhvr>
                                      <p:to>
                                        <p:strVal val="visible"/>
                                      </p:to>
                                    </p:set>
                                    <p:anim calcmode="lin" valueType="num">
                                      <p:cBhvr additive="base">
                                        <p:cTn id="18" dur="500" fill="hold"/>
                                        <p:tgtEl>
                                          <p:spTgt spid="15462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4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4627">
                                            <p:txEl>
                                              <p:pRg st="3" end="3"/>
                                            </p:txEl>
                                          </p:spTgt>
                                        </p:tgtEl>
                                        <p:attrNameLst>
                                          <p:attrName>style.visibility</p:attrName>
                                        </p:attrNameLst>
                                      </p:cBhvr>
                                      <p:to>
                                        <p:strVal val="visible"/>
                                      </p:to>
                                    </p:set>
                                    <p:anim calcmode="lin" valueType="num">
                                      <p:cBhvr additive="base">
                                        <p:cTn id="24" dur="500" fill="hold"/>
                                        <p:tgtEl>
                                          <p:spTgt spid="15462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4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4627">
                                            <p:txEl>
                                              <p:pRg st="4" end="4"/>
                                            </p:txEl>
                                          </p:spTgt>
                                        </p:tgtEl>
                                        <p:attrNameLst>
                                          <p:attrName>style.visibility</p:attrName>
                                        </p:attrNameLst>
                                      </p:cBhvr>
                                      <p:to>
                                        <p:strVal val="visible"/>
                                      </p:to>
                                    </p:set>
                                    <p:anim calcmode="lin" valueType="num">
                                      <p:cBhvr additive="base">
                                        <p:cTn id="30" dur="500" fill="hold"/>
                                        <p:tgtEl>
                                          <p:spTgt spid="154627">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4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4627">
                                            <p:txEl>
                                              <p:pRg st="5" end="5"/>
                                            </p:txEl>
                                          </p:spTgt>
                                        </p:tgtEl>
                                        <p:attrNameLst>
                                          <p:attrName>style.visibility</p:attrName>
                                        </p:attrNameLst>
                                      </p:cBhvr>
                                      <p:to>
                                        <p:strVal val="visible"/>
                                      </p:to>
                                    </p:set>
                                    <p:anim calcmode="lin" valueType="num">
                                      <p:cBhvr additive="base">
                                        <p:cTn id="36" dur="500" fill="hold"/>
                                        <p:tgtEl>
                                          <p:spTgt spid="154627">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54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4627">
                                            <p:txEl>
                                              <p:pRg st="7" end="7"/>
                                            </p:txEl>
                                          </p:spTgt>
                                        </p:tgtEl>
                                        <p:attrNameLst>
                                          <p:attrName>style.visibility</p:attrName>
                                        </p:attrNameLst>
                                      </p:cBhvr>
                                      <p:to>
                                        <p:strVal val="visible"/>
                                      </p:to>
                                    </p:set>
                                    <p:anim calcmode="lin" valueType="num">
                                      <p:cBhvr additive="base">
                                        <p:cTn id="42" dur="500" fill="hold"/>
                                        <p:tgtEl>
                                          <p:spTgt spid="154627">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54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54627">
                                            <p:txEl>
                                              <p:pRg st="8" end="8"/>
                                            </p:txEl>
                                          </p:spTgt>
                                        </p:tgtEl>
                                        <p:attrNameLst>
                                          <p:attrName>style.visibility</p:attrName>
                                        </p:attrNameLst>
                                      </p:cBhvr>
                                      <p:to>
                                        <p:strVal val="visible"/>
                                      </p:to>
                                    </p:set>
                                    <p:anim calcmode="lin" valueType="num">
                                      <p:cBhvr additive="base">
                                        <p:cTn id="48" dur="500" fill="hold"/>
                                        <p:tgtEl>
                                          <p:spTgt spid="154627">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54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54627">
                                            <p:txEl>
                                              <p:pRg st="9" end="9"/>
                                            </p:txEl>
                                          </p:spTgt>
                                        </p:tgtEl>
                                        <p:attrNameLst>
                                          <p:attrName>style.visibility</p:attrName>
                                        </p:attrNameLst>
                                      </p:cBhvr>
                                      <p:to>
                                        <p:strVal val="visible"/>
                                      </p:to>
                                    </p:set>
                                    <p:anim calcmode="lin" valueType="num">
                                      <p:cBhvr additive="base">
                                        <p:cTn id="54" dur="500" fill="hold"/>
                                        <p:tgtEl>
                                          <p:spTgt spid="154627">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546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autoUpdateAnimBg="0"/>
      <p:bldP spid="154627"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1066800" y="1366385"/>
            <a:ext cx="6858000" cy="4339650"/>
          </a:xfrm>
          <a:prstGeom prst="rect">
            <a:avLst/>
          </a:prstGeom>
          <a:noFill/>
          <a:ln w="9525">
            <a:noFill/>
            <a:miter lim="800000"/>
            <a:headEnd/>
            <a:tailEnd/>
          </a:ln>
          <a:effectLst/>
        </p:spPr>
        <p:txBody>
          <a:bodyPr wrap="square">
            <a:spAutoFit/>
          </a:bodyPr>
          <a:lstStyle/>
          <a:p>
            <a:pPr algn="ctr">
              <a:spcBef>
                <a:spcPct val="0"/>
              </a:spcBef>
            </a:pPr>
            <a:r>
              <a:rPr lang="en-US" altLang="en-US" sz="3600" b="1" dirty="0" smtClean="0">
                <a:latin typeface="Baskerville Old Face" pitchFamily="18" charset="0"/>
              </a:rPr>
              <a:t>23 </a:t>
            </a:r>
            <a:r>
              <a:rPr lang="en-US" altLang="en-US" sz="3600" b="1" dirty="0">
                <a:latin typeface="Baskerville Old Face" pitchFamily="18" charset="0"/>
              </a:rPr>
              <a:t>California State </a:t>
            </a:r>
            <a:r>
              <a:rPr lang="en-US" altLang="en-US" sz="3600" b="1" dirty="0" smtClean="0">
                <a:latin typeface="Baskerville Old Face" pitchFamily="18" charset="0"/>
              </a:rPr>
              <a:t>Universities</a:t>
            </a:r>
            <a:endParaRPr lang="en-US" altLang="en-US" sz="2800" dirty="0">
              <a:latin typeface="Baskerville Old Face" pitchFamily="18" charset="0"/>
            </a:endParaRPr>
          </a:p>
          <a:p>
            <a:pPr marL="457200" indent="-457200" algn="l">
              <a:spcBef>
                <a:spcPct val="0"/>
              </a:spcBef>
              <a:buFont typeface="Arial" pitchFamily="34" charset="0"/>
              <a:buChar char="•"/>
            </a:pPr>
            <a:r>
              <a:rPr lang="en-US" altLang="en-US" sz="2400" dirty="0" smtClean="0">
                <a:latin typeface="Baskerville Old Face" pitchFamily="18" charset="0"/>
              </a:rPr>
              <a:t>Application is submitted online at csumentor.edu</a:t>
            </a:r>
          </a:p>
          <a:p>
            <a:pPr marL="457200" indent="-457200" algn="l">
              <a:spcBef>
                <a:spcPct val="0"/>
              </a:spcBef>
              <a:buFont typeface="Arial" pitchFamily="34" charset="0"/>
              <a:buChar char="•"/>
            </a:pPr>
            <a:endParaRPr lang="en-US" altLang="en-US" sz="2400" dirty="0" smtClean="0">
              <a:latin typeface="Baskerville Old Face" pitchFamily="18" charset="0"/>
            </a:endParaRPr>
          </a:p>
          <a:p>
            <a:pPr marL="457200" indent="-457200" algn="l">
              <a:spcBef>
                <a:spcPct val="0"/>
              </a:spcBef>
              <a:buFont typeface="Arial" pitchFamily="34" charset="0"/>
              <a:buChar char="•"/>
            </a:pPr>
            <a:r>
              <a:rPr lang="en-US" altLang="en-US" sz="2400" dirty="0" smtClean="0">
                <a:latin typeface="Baskerville Old Face" pitchFamily="18" charset="0"/>
              </a:rPr>
              <a:t>Application Deadline is November 30</a:t>
            </a:r>
          </a:p>
          <a:p>
            <a:pPr algn="l">
              <a:spcBef>
                <a:spcPct val="0"/>
              </a:spcBef>
            </a:pPr>
            <a:endParaRPr lang="en-US" altLang="en-US" sz="2400" dirty="0" smtClean="0">
              <a:latin typeface="Baskerville Old Face" pitchFamily="18" charset="0"/>
            </a:endParaRPr>
          </a:p>
          <a:p>
            <a:pPr marL="457200" indent="-457200">
              <a:spcBef>
                <a:spcPct val="0"/>
              </a:spcBef>
              <a:buFont typeface="Arial" pitchFamily="34" charset="0"/>
              <a:buChar char="•"/>
            </a:pPr>
            <a:r>
              <a:rPr lang="en-US" sz="2400" dirty="0" smtClean="0">
                <a:latin typeface="Baskerville Old Face" pitchFamily="18" charset="0"/>
              </a:rPr>
              <a:t>Cost: </a:t>
            </a:r>
            <a:r>
              <a:rPr lang="en-US" sz="2400" dirty="0">
                <a:latin typeface="Baskerville Old Face" pitchFamily="18" charset="0"/>
              </a:rPr>
              <a:t>$</a:t>
            </a:r>
            <a:r>
              <a:rPr lang="en-US" sz="2400" dirty="0" smtClean="0">
                <a:latin typeface="Baskerville Old Face" pitchFamily="18" charset="0"/>
              </a:rPr>
              <a:t>55 per campus </a:t>
            </a:r>
          </a:p>
          <a:p>
            <a:pPr marL="457200" indent="-457200">
              <a:spcBef>
                <a:spcPct val="0"/>
              </a:spcBef>
              <a:buFont typeface="Arial" pitchFamily="34" charset="0"/>
              <a:buChar char="•"/>
            </a:pPr>
            <a:endParaRPr lang="en-US" sz="2400" dirty="0">
              <a:latin typeface="Baskerville Old Face" pitchFamily="18" charset="0"/>
            </a:endParaRPr>
          </a:p>
          <a:p>
            <a:pPr marL="457200" indent="-457200">
              <a:spcBef>
                <a:spcPct val="0"/>
              </a:spcBef>
              <a:buFont typeface="Arial" pitchFamily="34" charset="0"/>
              <a:buChar char="•"/>
            </a:pPr>
            <a:r>
              <a:rPr lang="en-US" sz="2400" dirty="0" smtClean="0">
                <a:latin typeface="Baskerville Old Face" pitchFamily="18" charset="0"/>
              </a:rPr>
              <a:t>No </a:t>
            </a:r>
            <a:r>
              <a:rPr lang="en-US" sz="2400" dirty="0">
                <a:latin typeface="Baskerville Old Face" pitchFamily="18" charset="0"/>
              </a:rPr>
              <a:t>Letters of Recommendation </a:t>
            </a:r>
            <a:r>
              <a:rPr lang="en-US" sz="2400" dirty="0" smtClean="0">
                <a:latin typeface="Baskerville Old Face" pitchFamily="18" charset="0"/>
              </a:rPr>
              <a:t>or </a:t>
            </a:r>
            <a:r>
              <a:rPr lang="en-US" sz="2400" dirty="0">
                <a:latin typeface="Baskerville Old Face" pitchFamily="18" charset="0"/>
              </a:rPr>
              <a:t>P</a:t>
            </a:r>
            <a:r>
              <a:rPr lang="en-US" sz="2400" dirty="0" smtClean="0">
                <a:latin typeface="Baskerville Old Face" pitchFamily="18" charset="0"/>
              </a:rPr>
              <a:t>ersonal Statement needed</a:t>
            </a:r>
          </a:p>
          <a:p>
            <a:pPr marL="457200" indent="-457200">
              <a:spcBef>
                <a:spcPct val="0"/>
              </a:spcBef>
              <a:buFont typeface="Arial" pitchFamily="34" charset="0"/>
              <a:buChar char="•"/>
            </a:pPr>
            <a:endParaRPr lang="en-US" altLang="en-US" sz="2400" dirty="0">
              <a:latin typeface="Baskerville Old Face" pitchFamily="18" charset="0"/>
            </a:endParaRPr>
          </a:p>
          <a:p>
            <a:pPr marL="457200" indent="-457200" algn="l">
              <a:spcBef>
                <a:spcPct val="0"/>
              </a:spcBef>
              <a:buFont typeface="Arial" pitchFamily="34" charset="0"/>
              <a:buChar char="•"/>
            </a:pPr>
            <a:r>
              <a:rPr lang="en-US" altLang="en-US" sz="2400" dirty="0" smtClean="0">
                <a:latin typeface="Baskerville Old Face" pitchFamily="18" charset="0"/>
              </a:rPr>
              <a:t>CSU Ambassador on campus in Career Center</a:t>
            </a:r>
            <a:endParaRPr lang="en-US" altLang="en-US" sz="2800" dirty="0">
              <a:latin typeface="Arial" charset="0"/>
            </a:endParaRPr>
          </a:p>
        </p:txBody>
      </p:sp>
      <p:sp>
        <p:nvSpPr>
          <p:cNvPr id="151558" name="Rectangle 6"/>
          <p:cNvSpPr>
            <a:spLocks noGrp="1" noChangeArrowheads="1"/>
          </p:cNvSpPr>
          <p:nvPr>
            <p:ph type="title" idx="4294967295"/>
          </p:nvPr>
        </p:nvSpPr>
        <p:spPr>
          <a:xfrm>
            <a:off x="1364673" y="533400"/>
            <a:ext cx="6172200" cy="633124"/>
          </a:xfrm>
        </p:spPr>
        <p:txBody>
          <a:bodyPr>
            <a:noAutofit/>
          </a:bodyPr>
          <a:lstStyle/>
          <a:p>
            <a:pPr algn="ctr"/>
            <a:r>
              <a:rPr lang="en-US" altLang="en-US" b="1" dirty="0">
                <a:solidFill>
                  <a:srgbClr val="0070C0"/>
                </a:solidFill>
                <a:latin typeface="Baskerville Old Face" pitchFamily="18" charset="0"/>
              </a:rPr>
              <a:t>California State University</a:t>
            </a:r>
            <a:br>
              <a:rPr lang="en-US" altLang="en-US" b="1" dirty="0">
                <a:solidFill>
                  <a:srgbClr val="0070C0"/>
                </a:solidFill>
                <a:latin typeface="Baskerville Old Face" pitchFamily="18" charset="0"/>
              </a:rPr>
            </a:br>
            <a:r>
              <a:rPr lang="en-US" altLang="en-US" b="1" dirty="0">
                <a:solidFill>
                  <a:srgbClr val="0070C0"/>
                </a:solidFill>
                <a:latin typeface="Baskerville Old Face" pitchFamily="18" charset="0"/>
              </a:rPr>
              <a:t>(CSU)</a:t>
            </a:r>
          </a:p>
        </p:txBody>
      </p:sp>
    </p:spTree>
    <p:extLst>
      <p:ext uri="{BB962C8B-B14F-4D97-AF65-F5344CB8AC3E}">
        <p14:creationId xmlns:p14="http://schemas.microsoft.com/office/powerpoint/2010/main" val="7857663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1554">
                                            <p:txEl>
                                              <p:pRg st="0" end="0"/>
                                            </p:txEl>
                                          </p:spTgt>
                                        </p:tgtEl>
                                        <p:attrNameLst>
                                          <p:attrName>style.visibility</p:attrName>
                                        </p:attrNameLst>
                                      </p:cBhvr>
                                      <p:to>
                                        <p:strVal val="visible"/>
                                      </p:to>
                                    </p:set>
                                    <p:anim calcmode="lin" valueType="num">
                                      <p:cBhvr additive="base">
                                        <p:cTn id="7" dur="500" fill="hold"/>
                                        <p:tgtEl>
                                          <p:spTgt spid="151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1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1554">
                                            <p:txEl>
                                              <p:pRg st="1" end="1"/>
                                            </p:txEl>
                                          </p:spTgt>
                                        </p:tgtEl>
                                        <p:attrNameLst>
                                          <p:attrName>style.visibility</p:attrName>
                                        </p:attrNameLst>
                                      </p:cBhvr>
                                      <p:to>
                                        <p:strVal val="visible"/>
                                      </p:to>
                                    </p:set>
                                    <p:anim calcmode="lin" valueType="num">
                                      <p:cBhvr additive="base">
                                        <p:cTn id="13" dur="500" fill="hold"/>
                                        <p:tgtEl>
                                          <p:spTgt spid="151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1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1554">
                                            <p:txEl>
                                              <p:pRg st="3" end="3"/>
                                            </p:txEl>
                                          </p:spTgt>
                                        </p:tgtEl>
                                        <p:attrNameLst>
                                          <p:attrName>style.visibility</p:attrName>
                                        </p:attrNameLst>
                                      </p:cBhvr>
                                      <p:to>
                                        <p:strVal val="visible"/>
                                      </p:to>
                                    </p:set>
                                    <p:anim calcmode="lin" valueType="num">
                                      <p:cBhvr additive="base">
                                        <p:cTn id="19" dur="500" fill="hold"/>
                                        <p:tgtEl>
                                          <p:spTgt spid="15155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1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1554">
                                            <p:txEl>
                                              <p:pRg st="5" end="5"/>
                                            </p:txEl>
                                          </p:spTgt>
                                        </p:tgtEl>
                                        <p:attrNameLst>
                                          <p:attrName>style.visibility</p:attrName>
                                        </p:attrNameLst>
                                      </p:cBhvr>
                                      <p:to>
                                        <p:strVal val="visible"/>
                                      </p:to>
                                    </p:set>
                                    <p:anim calcmode="lin" valueType="num">
                                      <p:cBhvr additive="base">
                                        <p:cTn id="25" dur="500" fill="hold"/>
                                        <p:tgtEl>
                                          <p:spTgt spid="15155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15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1554">
                                            <p:txEl>
                                              <p:pRg st="7" end="7"/>
                                            </p:txEl>
                                          </p:spTgt>
                                        </p:tgtEl>
                                        <p:attrNameLst>
                                          <p:attrName>style.visibility</p:attrName>
                                        </p:attrNameLst>
                                      </p:cBhvr>
                                      <p:to>
                                        <p:strVal val="visible"/>
                                      </p:to>
                                    </p:set>
                                    <p:anim calcmode="lin" valueType="num">
                                      <p:cBhvr additive="base">
                                        <p:cTn id="31" dur="500" fill="hold"/>
                                        <p:tgtEl>
                                          <p:spTgt spid="15155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15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1554">
                                            <p:txEl>
                                              <p:pRg st="9" end="9"/>
                                            </p:txEl>
                                          </p:spTgt>
                                        </p:tgtEl>
                                        <p:attrNameLst>
                                          <p:attrName>style.visibility</p:attrName>
                                        </p:attrNameLst>
                                      </p:cBhvr>
                                      <p:to>
                                        <p:strVal val="visible"/>
                                      </p:to>
                                    </p:set>
                                    <p:anim calcmode="lin" valueType="num">
                                      <p:cBhvr additive="base">
                                        <p:cTn id="37" dur="500" fill="hold"/>
                                        <p:tgtEl>
                                          <p:spTgt spid="151554">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155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457200" y="1828800"/>
            <a:ext cx="8458200" cy="5693866"/>
          </a:xfrm>
          <a:prstGeom prst="rect">
            <a:avLst/>
          </a:prstGeom>
          <a:noFill/>
          <a:ln w="9525">
            <a:noFill/>
            <a:miter lim="800000"/>
            <a:headEnd/>
            <a:tailEnd/>
          </a:ln>
          <a:effectLst/>
        </p:spPr>
        <p:txBody>
          <a:bodyPr>
            <a:spAutoFit/>
          </a:bodyPr>
          <a:lstStyle/>
          <a:p>
            <a:pPr algn="ctr">
              <a:spcBef>
                <a:spcPct val="0"/>
              </a:spcBef>
            </a:pPr>
            <a:r>
              <a:rPr lang="en-US" altLang="en-US" sz="2800" b="1" dirty="0" smtClean="0">
                <a:latin typeface="Baskerville Old Face" pitchFamily="18" charset="0"/>
              </a:rPr>
              <a:t>77 </a:t>
            </a:r>
            <a:r>
              <a:rPr lang="en-US" altLang="en-US" sz="2800" b="1" dirty="0">
                <a:latin typeface="Baskerville Old Face" pitchFamily="18" charset="0"/>
              </a:rPr>
              <a:t>Private Universities/Colleges in CA</a:t>
            </a:r>
          </a:p>
          <a:p>
            <a:pPr algn="l">
              <a:spcBef>
                <a:spcPct val="0"/>
              </a:spcBef>
            </a:pPr>
            <a:endParaRPr lang="en-US" altLang="en-US" sz="2400" dirty="0">
              <a:latin typeface="Baskerville Old Face" pitchFamily="18" charset="0"/>
            </a:endParaRPr>
          </a:p>
          <a:p>
            <a:pPr marL="342900" indent="-342900" algn="l">
              <a:spcBef>
                <a:spcPct val="0"/>
              </a:spcBef>
              <a:buFont typeface="Arial" pitchFamily="34" charset="0"/>
              <a:buChar char="•"/>
            </a:pPr>
            <a:r>
              <a:rPr lang="en-US" altLang="en-US" sz="2800" dirty="0" smtClean="0">
                <a:latin typeface="Baskerville Old Face" pitchFamily="18" charset="0"/>
              </a:rPr>
              <a:t>Vary in size, prestige, and cost</a:t>
            </a:r>
          </a:p>
          <a:p>
            <a:pPr algn="l">
              <a:spcBef>
                <a:spcPct val="0"/>
              </a:spcBef>
            </a:pPr>
            <a:endParaRPr lang="en-US" altLang="en-US" sz="2400" dirty="0">
              <a:latin typeface="Baskerville Old Face" pitchFamily="18" charset="0"/>
            </a:endParaRPr>
          </a:p>
          <a:p>
            <a:pPr marL="342900" indent="-342900" algn="l">
              <a:spcBef>
                <a:spcPct val="0"/>
              </a:spcBef>
              <a:buFont typeface="Arial" pitchFamily="34" charset="0"/>
              <a:buChar char="•"/>
            </a:pPr>
            <a:r>
              <a:rPr lang="en-US" altLang="en-US" sz="2800" dirty="0" smtClean="0">
                <a:latin typeface="Baskerville Old Face" pitchFamily="18" charset="0"/>
              </a:rPr>
              <a:t>Applications are generally online, deadlines and requirements vary from school to school</a:t>
            </a:r>
          </a:p>
          <a:p>
            <a:pPr algn="l">
              <a:spcBef>
                <a:spcPct val="0"/>
              </a:spcBef>
            </a:pPr>
            <a:endParaRPr lang="en-US" altLang="en-US" sz="2800" dirty="0" smtClean="0">
              <a:latin typeface="Baskerville Old Face" pitchFamily="18" charset="0"/>
            </a:endParaRPr>
          </a:p>
          <a:p>
            <a:pPr marL="342900" indent="-342900" algn="l">
              <a:spcBef>
                <a:spcPct val="0"/>
              </a:spcBef>
              <a:buFont typeface="Arial" pitchFamily="34" charset="0"/>
              <a:buChar char="•"/>
            </a:pPr>
            <a:r>
              <a:rPr lang="en-US" altLang="en-US" sz="2800" dirty="0" smtClean="0">
                <a:latin typeface="Baskerville Old Face" pitchFamily="18" charset="0"/>
              </a:rPr>
              <a:t>Common Application requires essay and counselor recommendations</a:t>
            </a:r>
          </a:p>
          <a:p>
            <a:pPr marL="800100" lvl="1" indent="-342900">
              <a:spcBef>
                <a:spcPct val="0"/>
              </a:spcBef>
              <a:buFont typeface="Arial" pitchFamily="34" charset="0"/>
              <a:buChar char="•"/>
            </a:pPr>
            <a:r>
              <a:rPr lang="en-US" altLang="en-US" sz="2400" dirty="0" smtClean="0">
                <a:latin typeface="Baskerville Old Face" pitchFamily="18" charset="0"/>
              </a:rPr>
              <a:t>Letters of Recommendations sent via email, please give us at least 2 weeks to complete</a:t>
            </a:r>
          </a:p>
          <a:p>
            <a:pPr algn="l">
              <a:spcBef>
                <a:spcPct val="0"/>
              </a:spcBef>
            </a:pPr>
            <a:endParaRPr lang="en-US" altLang="en-US" sz="2400" dirty="0">
              <a:latin typeface="Baskerville Old Face" pitchFamily="18" charset="0"/>
            </a:endParaRPr>
          </a:p>
          <a:p>
            <a:pPr algn="l">
              <a:spcBef>
                <a:spcPct val="0"/>
              </a:spcBef>
            </a:pPr>
            <a:endParaRPr lang="en-US" altLang="en-US" sz="2400" dirty="0">
              <a:solidFill>
                <a:srgbClr val="FFFF00"/>
              </a:solidFill>
              <a:latin typeface="Arial" charset="0"/>
            </a:endParaRPr>
          </a:p>
          <a:p>
            <a:pPr algn="l">
              <a:spcBef>
                <a:spcPct val="0"/>
              </a:spcBef>
              <a:buFont typeface="Wingdings" pitchFamily="2" charset="2"/>
              <a:buChar char="Ø"/>
            </a:pPr>
            <a:endParaRPr lang="en-US" altLang="en-US" sz="2400" dirty="0">
              <a:solidFill>
                <a:srgbClr val="FFFF00"/>
              </a:solidFill>
              <a:effectLst>
                <a:outerShdw blurRad="38100" dist="38100" dir="2700000" algn="tl">
                  <a:srgbClr val="000000"/>
                </a:outerShdw>
              </a:effectLst>
              <a:latin typeface="Arial" charset="0"/>
            </a:endParaRPr>
          </a:p>
        </p:txBody>
      </p:sp>
      <p:sp>
        <p:nvSpPr>
          <p:cNvPr id="157702" name="Rectangle 6"/>
          <p:cNvSpPr>
            <a:spLocks noChangeArrowheads="1"/>
          </p:cNvSpPr>
          <p:nvPr/>
        </p:nvSpPr>
        <p:spPr bwMode="auto">
          <a:xfrm>
            <a:off x="1524000" y="609600"/>
            <a:ext cx="5943600" cy="914400"/>
          </a:xfrm>
          <a:prstGeom prst="rect">
            <a:avLst/>
          </a:prstGeom>
          <a:noFill/>
          <a:ln w="9525">
            <a:noFill/>
            <a:miter lim="800000"/>
            <a:headEnd/>
            <a:tailEnd/>
          </a:ln>
          <a:effectLst/>
        </p:spPr>
        <p:txBody>
          <a:bodyPr lIns="92075" tIns="46038" rIns="92075" bIns="46038" anchor="ctr"/>
          <a:lstStyle/>
          <a:p>
            <a:pPr algn="ctr">
              <a:spcBef>
                <a:spcPct val="0"/>
              </a:spcBef>
            </a:pPr>
            <a:r>
              <a:rPr lang="en-US" altLang="en-US" sz="4400" b="1" dirty="0">
                <a:solidFill>
                  <a:srgbClr val="0070C0"/>
                </a:solidFill>
                <a:latin typeface="Baskerville Old Face" pitchFamily="18" charset="0"/>
              </a:rPr>
              <a:t>Private Universities/Colleges</a:t>
            </a:r>
          </a:p>
        </p:txBody>
      </p:sp>
    </p:spTree>
    <p:extLst>
      <p:ext uri="{BB962C8B-B14F-4D97-AF65-F5344CB8AC3E}">
        <p14:creationId xmlns:p14="http://schemas.microsoft.com/office/powerpoint/2010/main" val="27315666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7702"/>
                                        </p:tgtEl>
                                        <p:attrNameLst>
                                          <p:attrName>style.visibility</p:attrName>
                                        </p:attrNameLst>
                                      </p:cBhvr>
                                      <p:to>
                                        <p:strVal val="visible"/>
                                      </p:to>
                                    </p:set>
                                    <p:animEffect transition="in" filter="dissolve">
                                      <p:cBhvr>
                                        <p:cTn id="7" dur="500"/>
                                        <p:tgtEl>
                                          <p:spTgt spid="15770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7698">
                                            <p:txEl>
                                              <p:pRg st="0" end="0"/>
                                            </p:txEl>
                                          </p:spTgt>
                                        </p:tgtEl>
                                        <p:attrNameLst>
                                          <p:attrName>style.visibility</p:attrName>
                                        </p:attrNameLst>
                                      </p:cBhvr>
                                      <p:to>
                                        <p:strVal val="visible"/>
                                      </p:to>
                                    </p:set>
                                    <p:anim calcmode="lin" valueType="num">
                                      <p:cBhvr additive="base">
                                        <p:cTn id="12" dur="500" fill="hold"/>
                                        <p:tgtEl>
                                          <p:spTgt spid="15769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76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7698">
                                            <p:txEl>
                                              <p:pRg st="2" end="2"/>
                                            </p:txEl>
                                          </p:spTgt>
                                        </p:tgtEl>
                                        <p:attrNameLst>
                                          <p:attrName>style.visibility</p:attrName>
                                        </p:attrNameLst>
                                      </p:cBhvr>
                                      <p:to>
                                        <p:strVal val="visible"/>
                                      </p:to>
                                    </p:set>
                                    <p:anim calcmode="lin" valueType="num">
                                      <p:cBhvr additive="base">
                                        <p:cTn id="18" dur="500" fill="hold"/>
                                        <p:tgtEl>
                                          <p:spTgt spid="157698">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76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7698">
                                            <p:txEl>
                                              <p:pRg st="4" end="4"/>
                                            </p:txEl>
                                          </p:spTgt>
                                        </p:tgtEl>
                                        <p:attrNameLst>
                                          <p:attrName>style.visibility</p:attrName>
                                        </p:attrNameLst>
                                      </p:cBhvr>
                                      <p:to>
                                        <p:strVal val="visible"/>
                                      </p:to>
                                    </p:set>
                                    <p:anim calcmode="lin" valueType="num">
                                      <p:cBhvr additive="base">
                                        <p:cTn id="24" dur="500" fill="hold"/>
                                        <p:tgtEl>
                                          <p:spTgt spid="157698">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76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7698">
                                            <p:txEl>
                                              <p:pRg st="6" end="6"/>
                                            </p:txEl>
                                          </p:spTgt>
                                        </p:tgtEl>
                                        <p:attrNameLst>
                                          <p:attrName>style.visibility</p:attrName>
                                        </p:attrNameLst>
                                      </p:cBhvr>
                                      <p:to>
                                        <p:strVal val="visible"/>
                                      </p:to>
                                    </p:set>
                                    <p:anim calcmode="lin" valueType="num">
                                      <p:cBhvr additive="base">
                                        <p:cTn id="30" dur="500" fill="hold"/>
                                        <p:tgtEl>
                                          <p:spTgt spid="157698">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7698">
                                            <p:txEl>
                                              <p:pRg st="6" end="6"/>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57698">
                                            <p:txEl>
                                              <p:pRg st="7" end="7"/>
                                            </p:txEl>
                                          </p:spTgt>
                                        </p:tgtEl>
                                        <p:attrNameLst>
                                          <p:attrName>style.visibility</p:attrName>
                                        </p:attrNameLst>
                                      </p:cBhvr>
                                      <p:to>
                                        <p:strVal val="visible"/>
                                      </p:to>
                                    </p:set>
                                    <p:anim calcmode="lin" valueType="num">
                                      <p:cBhvr additive="base">
                                        <p:cTn id="34" dur="500" fill="hold"/>
                                        <p:tgtEl>
                                          <p:spTgt spid="157698">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5769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build="p" autoUpdateAnimBg="0"/>
      <p:bldP spid="15770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SAT &amp; ACT Registration</a:t>
            </a:r>
            <a:endParaRPr lang="en-US" dirty="0">
              <a:latin typeface="Baskerville Old Face" pitchFamily="18" charset="0"/>
            </a:endParaRPr>
          </a:p>
        </p:txBody>
      </p:sp>
      <p:sp>
        <p:nvSpPr>
          <p:cNvPr id="3" name="Content Placeholder 2"/>
          <p:cNvSpPr>
            <a:spLocks noGrp="1"/>
          </p:cNvSpPr>
          <p:nvPr>
            <p:ph idx="1"/>
          </p:nvPr>
        </p:nvSpPr>
        <p:spPr>
          <a:xfrm>
            <a:off x="228600" y="1219200"/>
            <a:ext cx="8763000" cy="4525963"/>
          </a:xfrm>
        </p:spPr>
        <p:txBody>
          <a:bodyPr>
            <a:normAutofit/>
          </a:bodyPr>
          <a:lstStyle/>
          <a:p>
            <a:r>
              <a:rPr lang="en-US" sz="2400" dirty="0" smtClean="0">
                <a:latin typeface="Baskerville Old Face" pitchFamily="18" charset="0"/>
              </a:rPr>
              <a:t>Needed for 4 year college and Honors programs</a:t>
            </a:r>
          </a:p>
          <a:p>
            <a:r>
              <a:rPr lang="en-US" sz="2400" dirty="0" smtClean="0">
                <a:latin typeface="Baskerville Old Face" pitchFamily="18" charset="0"/>
              </a:rPr>
              <a:t>Many Universities will not accept testing after December</a:t>
            </a:r>
          </a:p>
          <a:p>
            <a:r>
              <a:rPr lang="en-US" sz="2400" dirty="0" smtClean="0">
                <a:latin typeface="Baskerville Old Face" pitchFamily="18" charset="0"/>
              </a:rPr>
              <a:t>Some UCs and Private Schools recommend/require SAT subject test scores</a:t>
            </a:r>
          </a:p>
          <a:p>
            <a:r>
              <a:rPr lang="en-US" sz="2400" dirty="0" smtClean="0">
                <a:latin typeface="Baskerville Old Face" pitchFamily="18" charset="0"/>
              </a:rPr>
              <a:t>Register for SAT and ACT online</a:t>
            </a:r>
          </a:p>
          <a:p>
            <a:r>
              <a:rPr lang="en-US" sz="2400" dirty="0" smtClean="0">
                <a:latin typeface="Baskerville Old Face" pitchFamily="18" charset="0"/>
              </a:rPr>
              <a:t>Check with Universities for deadlines</a:t>
            </a:r>
          </a:p>
          <a:p>
            <a:r>
              <a:rPr lang="en-US" sz="2400" dirty="0" smtClean="0">
                <a:latin typeface="Baskerville Old Face" pitchFamily="18" charset="0"/>
              </a:rPr>
              <a:t>See handout for dates and websites</a:t>
            </a:r>
            <a:endParaRPr lang="en-US" sz="2400" dirty="0">
              <a:latin typeface="Baskerville Old Face" pitchFamily="18" charset="0"/>
            </a:endParaRPr>
          </a:p>
        </p:txBody>
      </p:sp>
    </p:spTree>
    <p:extLst>
      <p:ext uri="{BB962C8B-B14F-4D97-AF65-F5344CB8AC3E}">
        <p14:creationId xmlns:p14="http://schemas.microsoft.com/office/powerpoint/2010/main" val="3304074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1323975" y="30449"/>
            <a:ext cx="6267450" cy="1200329"/>
          </a:xfrm>
          <a:prstGeom prst="rect">
            <a:avLst/>
          </a:prstGeom>
          <a:noFill/>
          <a:ln w="9525">
            <a:noFill/>
            <a:miter lim="800000"/>
            <a:headEnd/>
            <a:tailEnd/>
          </a:ln>
          <a:effectLst/>
        </p:spPr>
        <p:txBody>
          <a:bodyPr wrap="square">
            <a:spAutoFit/>
          </a:bodyPr>
          <a:lstStyle/>
          <a:p>
            <a:pPr algn="ctr">
              <a:spcBef>
                <a:spcPct val="0"/>
              </a:spcBef>
            </a:pPr>
            <a:endParaRPr lang="en-US" altLang="en-US" sz="3600" b="1" dirty="0">
              <a:solidFill>
                <a:srgbClr val="FF9966"/>
              </a:solidFill>
              <a:latin typeface="Baskerville Old Face" pitchFamily="18" charset="0"/>
            </a:endParaRPr>
          </a:p>
          <a:p>
            <a:pPr algn="ctr">
              <a:spcBef>
                <a:spcPct val="0"/>
              </a:spcBef>
            </a:pPr>
            <a:endParaRPr lang="en-US" altLang="en-US" sz="3600" b="1" dirty="0">
              <a:solidFill>
                <a:srgbClr val="FF9966"/>
              </a:solidFill>
              <a:latin typeface="Baskerville Old Face" pitchFamily="18" charset="0"/>
            </a:endParaRPr>
          </a:p>
        </p:txBody>
      </p:sp>
      <p:sp>
        <p:nvSpPr>
          <p:cNvPr id="149507" name="Text Box 3"/>
          <p:cNvSpPr txBox="1">
            <a:spLocks noChangeArrowheads="1"/>
          </p:cNvSpPr>
          <p:nvPr/>
        </p:nvSpPr>
        <p:spPr bwMode="auto">
          <a:xfrm>
            <a:off x="546673" y="1473638"/>
            <a:ext cx="7924800" cy="5970865"/>
          </a:xfrm>
          <a:prstGeom prst="rect">
            <a:avLst/>
          </a:prstGeom>
          <a:noFill/>
          <a:ln w="9525">
            <a:noFill/>
            <a:miter lim="800000"/>
            <a:headEnd/>
            <a:tailEnd/>
          </a:ln>
          <a:effectLst/>
        </p:spPr>
        <p:txBody>
          <a:bodyPr>
            <a:spAutoFit/>
          </a:bodyPr>
          <a:lstStyle/>
          <a:p>
            <a:pPr algn="l">
              <a:spcBef>
                <a:spcPct val="50000"/>
              </a:spcBef>
            </a:pPr>
            <a:r>
              <a:rPr kumimoji="1" lang="en-US" altLang="en-US" sz="3600" dirty="0" smtClean="0">
                <a:latin typeface="Baskerville Old Face" pitchFamily="18" charset="0"/>
              </a:rPr>
              <a:t>109 </a:t>
            </a:r>
            <a:r>
              <a:rPr kumimoji="1" lang="en-US" altLang="en-US" sz="3600" dirty="0">
                <a:latin typeface="Baskerville Old Face" pitchFamily="18" charset="0"/>
              </a:rPr>
              <a:t>Community Colleges in </a:t>
            </a:r>
            <a:r>
              <a:rPr kumimoji="1" lang="en-US" altLang="en-US" sz="3600" dirty="0" smtClean="0">
                <a:latin typeface="Baskerville Old Face" pitchFamily="18" charset="0"/>
              </a:rPr>
              <a:t>CA</a:t>
            </a:r>
          </a:p>
          <a:p>
            <a:pPr marL="571500" indent="-571500" algn="l">
              <a:spcBef>
                <a:spcPct val="50000"/>
              </a:spcBef>
              <a:buFont typeface="Arial" pitchFamily="34" charset="0"/>
              <a:buChar char="•"/>
            </a:pPr>
            <a:r>
              <a:rPr kumimoji="1" lang="en-US" altLang="en-US" sz="3200" dirty="0" smtClean="0">
                <a:latin typeface="Baskerville Old Face" pitchFamily="18" charset="0"/>
              </a:rPr>
              <a:t>Fresno City College &amp; Clovis Community College will complete application steps at Bullard High School</a:t>
            </a:r>
            <a:endParaRPr kumimoji="1" lang="en-US" altLang="en-US" sz="3200" dirty="0">
              <a:latin typeface="Baskerville Old Face" pitchFamily="18" charset="0"/>
            </a:endParaRPr>
          </a:p>
          <a:p>
            <a:pPr marL="571500" indent="-571500" algn="l">
              <a:spcBef>
                <a:spcPct val="50000"/>
              </a:spcBef>
              <a:buFont typeface="Arial" pitchFamily="34" charset="0"/>
              <a:buChar char="•"/>
            </a:pPr>
            <a:r>
              <a:rPr lang="en-US" altLang="en-US" sz="3200" dirty="0" smtClean="0">
                <a:latin typeface="Baskerville Old Face" pitchFamily="18" charset="0"/>
              </a:rPr>
              <a:t>Students can earn an Associate’s degree or Certificate</a:t>
            </a:r>
          </a:p>
          <a:p>
            <a:pPr marL="571500" indent="-571500">
              <a:spcBef>
                <a:spcPct val="50000"/>
              </a:spcBef>
              <a:buFont typeface="Arial" pitchFamily="34" charset="0"/>
              <a:buChar char="•"/>
            </a:pPr>
            <a:r>
              <a:rPr kumimoji="1" lang="en-US" altLang="en-US" sz="3200" dirty="0">
                <a:latin typeface="Baskerville Old Face" pitchFamily="18" charset="0"/>
              </a:rPr>
              <a:t>Prepares students to transfer to a 4 year </a:t>
            </a:r>
            <a:r>
              <a:rPr kumimoji="1" lang="en-US" altLang="en-US" sz="3200" dirty="0" smtClean="0">
                <a:latin typeface="Baskerville Old Face" pitchFamily="18" charset="0"/>
              </a:rPr>
              <a:t>institution or</a:t>
            </a:r>
            <a:r>
              <a:rPr kumimoji="1" lang="en-US" altLang="en-US" sz="3200" dirty="0">
                <a:latin typeface="Baskerville Old Face" pitchFamily="18" charset="0"/>
              </a:rPr>
              <a:t> </a:t>
            </a:r>
            <a:r>
              <a:rPr kumimoji="1" lang="en-US" altLang="en-US" sz="3200" dirty="0" smtClean="0">
                <a:latin typeface="Baskerville Old Face" pitchFamily="18" charset="0"/>
              </a:rPr>
              <a:t>receive</a:t>
            </a:r>
            <a:r>
              <a:rPr kumimoji="1" lang="en-US" sz="3200" dirty="0" smtClean="0">
                <a:latin typeface="Baskerville Old Face" pitchFamily="18" charset="0"/>
              </a:rPr>
              <a:t> </a:t>
            </a:r>
            <a:r>
              <a:rPr kumimoji="1" lang="en-US" sz="3200" dirty="0">
                <a:latin typeface="Baskerville Old Face" pitchFamily="18" charset="0"/>
              </a:rPr>
              <a:t>technical training in specific occupations            </a:t>
            </a:r>
            <a:endParaRPr kumimoji="1" lang="en-US" sz="3200" dirty="0" smtClean="0">
              <a:latin typeface="Baskerville Old Face" pitchFamily="18" charset="0"/>
            </a:endParaRPr>
          </a:p>
          <a:p>
            <a:pPr algn="l">
              <a:spcBef>
                <a:spcPct val="50000"/>
              </a:spcBef>
            </a:pPr>
            <a:endParaRPr lang="en-US" altLang="en-US" sz="2800" dirty="0">
              <a:latin typeface="Baskerville Old Face" pitchFamily="18" charset="0"/>
            </a:endParaRPr>
          </a:p>
        </p:txBody>
      </p:sp>
      <p:sp>
        <p:nvSpPr>
          <p:cNvPr id="149511" name="Rectangle 7"/>
          <p:cNvSpPr>
            <a:spLocks noGrp="1" noChangeArrowheads="1"/>
          </p:cNvSpPr>
          <p:nvPr>
            <p:ph type="title" idx="4294967295"/>
          </p:nvPr>
        </p:nvSpPr>
        <p:spPr>
          <a:xfrm>
            <a:off x="228600" y="304800"/>
            <a:ext cx="8534400" cy="990600"/>
          </a:xfrm>
        </p:spPr>
        <p:txBody>
          <a:bodyPr>
            <a:normAutofit/>
          </a:bodyPr>
          <a:lstStyle/>
          <a:p>
            <a:r>
              <a:rPr lang="en-US" altLang="en-US" sz="5400" b="1" dirty="0" smtClean="0">
                <a:solidFill>
                  <a:srgbClr val="0070C0"/>
                </a:solidFill>
                <a:latin typeface="Baskerville Old Face" pitchFamily="18" charset="0"/>
              </a:rPr>
              <a:t>Community College</a:t>
            </a:r>
            <a:endParaRPr lang="en-US" altLang="en-US" sz="5400" b="1" dirty="0">
              <a:solidFill>
                <a:srgbClr val="0070C0"/>
              </a:solidFill>
              <a:latin typeface="Baskerville Old Face" pitchFamily="18" charset="0"/>
            </a:endParaRPr>
          </a:p>
        </p:txBody>
      </p:sp>
      <p:pic>
        <p:nvPicPr>
          <p:cNvPr id="149512" name="PAPER_01.MID">
            <a:hlinkClick r:id="" action="ppaction://media"/>
          </p:cNvPr>
          <p:cNvPicPr>
            <a:picLocks noRot="1" noChangeAspect="1" noChangeArrowheads="1"/>
          </p:cNvPicPr>
          <p:nvPr>
            <a:audioFile r:link="rId1"/>
          </p:nvPr>
        </p:nvPicPr>
        <p:blipFill>
          <a:blip r:embed="rId4" cstate="print"/>
          <a:srcRect/>
          <a:stretch>
            <a:fillRect/>
          </a:stretch>
        </p:blipFill>
        <p:spPr bwMode="auto">
          <a:xfrm>
            <a:off x="-304800" y="3657600"/>
            <a:ext cx="304800" cy="304800"/>
          </a:xfrm>
          <a:prstGeom prst="rect">
            <a:avLst/>
          </a:prstGeom>
          <a:noFill/>
        </p:spPr>
      </p:pic>
    </p:spTree>
    <p:extLst>
      <p:ext uri="{BB962C8B-B14F-4D97-AF65-F5344CB8AC3E}">
        <p14:creationId xmlns:p14="http://schemas.microsoft.com/office/powerpoint/2010/main" val="25066765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49512"/>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nodePh="1">
                                  <p:stCondLst>
                                    <p:cond delay="0"/>
                                  </p:stCondLst>
                                  <p:endCondLst>
                                    <p:cond evt="begin" delay="0">
                                      <p:tn val="9"/>
                                    </p:cond>
                                  </p:endCondLst>
                                  <p:childTnLst>
                                    <p:set>
                                      <p:cBhvr>
                                        <p:cTn id="10" dur="1" fill="hold">
                                          <p:stCondLst>
                                            <p:cond delay="0"/>
                                          </p:stCondLst>
                                        </p:cTn>
                                        <p:tgtEl>
                                          <p:spTgt spid="149506"/>
                                        </p:tgtEl>
                                        <p:attrNameLst>
                                          <p:attrName>style.visibility</p:attrName>
                                        </p:attrNameLst>
                                      </p:cBhvr>
                                      <p:to>
                                        <p:strVal val="visible"/>
                                      </p:to>
                                    </p:set>
                                    <p:anim calcmode="lin" valueType="num">
                                      <p:cBhvr additive="base">
                                        <p:cTn id="11" dur="500" fill="hold"/>
                                        <p:tgtEl>
                                          <p:spTgt spid="149506"/>
                                        </p:tgtEl>
                                        <p:attrNameLst>
                                          <p:attrName>ppt_x</p:attrName>
                                        </p:attrNameLst>
                                      </p:cBhvr>
                                      <p:tavLst>
                                        <p:tav tm="0">
                                          <p:val>
                                            <p:strVal val="#ppt_x"/>
                                          </p:val>
                                        </p:tav>
                                        <p:tav tm="100000">
                                          <p:val>
                                            <p:strVal val="#ppt_x"/>
                                          </p:val>
                                        </p:tav>
                                      </p:tavLst>
                                    </p:anim>
                                    <p:anim calcmode="lin" valueType="num">
                                      <p:cBhvr additive="base">
                                        <p:cTn id="12" dur="500" fill="hold"/>
                                        <p:tgtEl>
                                          <p:spTgt spid="14950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9507">
                                            <p:txEl>
                                              <p:pRg st="0" end="0"/>
                                            </p:txEl>
                                          </p:spTgt>
                                        </p:tgtEl>
                                        <p:attrNameLst>
                                          <p:attrName>style.visibility</p:attrName>
                                        </p:attrNameLst>
                                      </p:cBhvr>
                                      <p:to>
                                        <p:strVal val="visible"/>
                                      </p:to>
                                    </p:set>
                                    <p:anim calcmode="lin" valueType="num">
                                      <p:cBhvr additive="base">
                                        <p:cTn id="17" dur="5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9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9507">
                                            <p:txEl>
                                              <p:pRg st="1" end="1"/>
                                            </p:txEl>
                                          </p:spTgt>
                                        </p:tgtEl>
                                        <p:attrNameLst>
                                          <p:attrName>style.visibility</p:attrName>
                                        </p:attrNameLst>
                                      </p:cBhvr>
                                      <p:to>
                                        <p:strVal val="visible"/>
                                      </p:to>
                                    </p:set>
                                    <p:anim calcmode="lin" valueType="num">
                                      <p:cBhvr additive="base">
                                        <p:cTn id="23" dur="5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9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9507">
                                            <p:txEl>
                                              <p:pRg st="2" end="2"/>
                                            </p:txEl>
                                          </p:spTgt>
                                        </p:tgtEl>
                                        <p:attrNameLst>
                                          <p:attrName>style.visibility</p:attrName>
                                        </p:attrNameLst>
                                      </p:cBhvr>
                                      <p:to>
                                        <p:strVal val="visible"/>
                                      </p:to>
                                    </p:set>
                                    <p:anim calcmode="lin" valueType="num">
                                      <p:cBhvr additive="base">
                                        <p:cTn id="29"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9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9507">
                                            <p:txEl>
                                              <p:pRg st="3" end="3"/>
                                            </p:txEl>
                                          </p:spTgt>
                                        </p:tgtEl>
                                        <p:attrNameLst>
                                          <p:attrName>style.visibility</p:attrName>
                                        </p:attrNameLst>
                                      </p:cBhvr>
                                      <p:to>
                                        <p:strVal val="visible"/>
                                      </p:to>
                                    </p:set>
                                    <p:anim calcmode="lin" valueType="num">
                                      <p:cBhvr additive="base">
                                        <p:cTn id="35"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6">
                <p:cTn id="37" repeatCount="indefinite" fill="hold" display="0">
                  <p:stCondLst>
                    <p:cond delay="indefinite"/>
                  </p:stCondLst>
                  <p:endCondLst>
                    <p:cond evt="onPrev" delay="0">
                      <p:tgtEl>
                        <p:sldTgt/>
                      </p:tgtEl>
                    </p:cond>
                    <p:cond evt="onStopAudio" delay="0">
                      <p:tgtEl>
                        <p:sldTgt/>
                      </p:tgtEl>
                    </p:cond>
                  </p:endCondLst>
                </p:cTn>
                <p:tgtEl>
                  <p:spTgt spid="149512"/>
                </p:tgtEl>
              </p:cMediaNode>
            </p:audio>
          </p:childTnLst>
        </p:cTn>
      </p:par>
    </p:tnLst>
    <p:bldLst>
      <p:bldP spid="149506" grpId="0" autoUpdateAnimBg="0"/>
      <p:bldP spid="149507" grpId="0" build="p" autoUpdateAnimBg="0"/>
    </p:bldLst>
  </p:timing>
</p:sld>
</file>

<file path=ppt/theme/theme1.xml><?xml version="1.0" encoding="utf-8"?>
<a:theme xmlns:a="http://schemas.openxmlformats.org/drawingml/2006/main" name="Office Theme">
  <a:themeElements>
    <a:clrScheme name="Office">
      <a:dk1>
        <a:sysClr val="windowText" lastClr="3B3B3B"/>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3B3B3B"/>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3B3B3B"/>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10811</TotalTime>
  <Words>864</Words>
  <Application>Microsoft Office PowerPoint</Application>
  <PresentationFormat>On-screen Show (4:3)</PresentationFormat>
  <Paragraphs>161</Paragraphs>
  <Slides>17</Slides>
  <Notes>14</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Baskerville Old Face</vt:lpstr>
      <vt:lpstr>Calibri</vt:lpstr>
      <vt:lpstr>Times New Roman</vt:lpstr>
      <vt:lpstr>Wingdings</vt:lpstr>
      <vt:lpstr>Office Theme</vt:lpstr>
      <vt:lpstr>PowerPoint Presentation</vt:lpstr>
      <vt:lpstr>Purpose of the evening</vt:lpstr>
      <vt:lpstr>Counseling Staff</vt:lpstr>
      <vt:lpstr>Post Secondary College Options</vt:lpstr>
      <vt:lpstr>PowerPoint Presentation</vt:lpstr>
      <vt:lpstr>California State University (CSU)</vt:lpstr>
      <vt:lpstr>PowerPoint Presentation</vt:lpstr>
      <vt:lpstr>SAT &amp; ACT Registration</vt:lpstr>
      <vt:lpstr>Community College</vt:lpstr>
      <vt:lpstr>PowerPoint Presentation</vt:lpstr>
      <vt:lpstr>Vocational Training</vt:lpstr>
      <vt:lpstr>Military</vt:lpstr>
      <vt:lpstr>Scholarships/Financial Aid</vt:lpstr>
      <vt:lpstr>Scholarships/Financial Aid</vt:lpstr>
      <vt:lpstr>Second Semester Highlights</vt:lpstr>
      <vt:lpstr>Senior Activities Overview</vt:lpstr>
      <vt:lpstr>Remind Text Messages</vt:lpstr>
    </vt:vector>
  </TitlesOfParts>
  <Company>FUSD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Postsecondary Planning</dc:title>
  <dc:creator>Shelby Ortiz</dc:creator>
  <cp:lastModifiedBy>Whitney Godfirnon</cp:lastModifiedBy>
  <cp:revision>67</cp:revision>
  <cp:lastPrinted>2015-08-25T17:56:45Z</cp:lastPrinted>
  <dcterms:created xsi:type="dcterms:W3CDTF">2013-09-04T18:27:57Z</dcterms:created>
  <dcterms:modified xsi:type="dcterms:W3CDTF">2015-08-31T22:50:29Z</dcterms:modified>
</cp:coreProperties>
</file>