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094" r:id="rId2"/>
  </p:sldMasterIdLst>
  <p:notesMasterIdLst>
    <p:notesMasterId r:id="rId30"/>
  </p:notesMasterIdLst>
  <p:handoutMasterIdLst>
    <p:handoutMasterId r:id="rId31"/>
  </p:handoutMasterIdLst>
  <p:sldIdLst>
    <p:sldId id="281" r:id="rId3"/>
    <p:sldId id="306" r:id="rId4"/>
    <p:sldId id="310" r:id="rId5"/>
    <p:sldId id="315" r:id="rId6"/>
    <p:sldId id="319" r:id="rId7"/>
    <p:sldId id="320" r:id="rId8"/>
    <p:sldId id="265" r:id="rId9"/>
    <p:sldId id="321" r:id="rId10"/>
    <p:sldId id="313" r:id="rId11"/>
    <p:sldId id="287" r:id="rId12"/>
    <p:sldId id="308" r:id="rId13"/>
    <p:sldId id="322" r:id="rId14"/>
    <p:sldId id="323" r:id="rId15"/>
    <p:sldId id="325" r:id="rId16"/>
    <p:sldId id="326" r:id="rId17"/>
    <p:sldId id="327" r:id="rId18"/>
    <p:sldId id="307" r:id="rId19"/>
    <p:sldId id="329" r:id="rId20"/>
    <p:sldId id="296" r:id="rId21"/>
    <p:sldId id="316" r:id="rId22"/>
    <p:sldId id="290" r:id="rId23"/>
    <p:sldId id="332" r:id="rId24"/>
    <p:sldId id="328" r:id="rId25"/>
    <p:sldId id="330" r:id="rId26"/>
    <p:sldId id="331" r:id="rId27"/>
    <p:sldId id="309" r:id="rId28"/>
    <p:sldId id="279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00FF"/>
    <a:srgbClr val="2BC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4621" autoAdjust="0"/>
  </p:normalViewPr>
  <p:slideViewPr>
    <p:cSldViewPr>
      <p:cViewPr varScale="1">
        <p:scale>
          <a:sx n="83" d="100"/>
          <a:sy n="83" d="100"/>
        </p:scale>
        <p:origin x="154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0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3DE6CF-EFF8-4AD4-8EE4-40D2F979D499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F49CF9-A0D5-4097-9AD1-3C3371D20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20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E28AD8-8458-4937-AA88-7E5C054AE110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7CA6BC-7DD5-444C-A9B8-7B25B357A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62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Shelby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E695FC-A08C-4EF1-A443-EAB70FF86F7D}" type="slidenum">
              <a:rPr lang="en-US" smtClean="0"/>
              <a:pPr>
                <a:spcBef>
                  <a:spcPct val="0"/>
                </a:spcBef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8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981E8D-ED19-44C4-A8D5-E54C7937E31E}" type="slidenum">
              <a:rPr lang="en-US" smtClean="0"/>
              <a:pPr>
                <a:spcBef>
                  <a:spcPct val="0"/>
                </a:spcBef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0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3254F-107F-44E8-9575-4A4BAEE8A319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0821-A3FA-40B1-913D-9D2294EB0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ACBF2-94CE-4A02-ABD0-8611617A1BBA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A092C-1AC4-4765-8CE3-91F938441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480B-35B3-4CDD-A0C2-65090E84A304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4A28-9AE1-4433-BE9F-75BD65416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10A76-69F5-4801-BD74-5CF6EC373890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A4CC3-C353-46FE-AA78-008CACC863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5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1079F-66EF-4F4C-BBF6-7A559D0B8C61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E5C0E-FB87-446B-9AFB-3BD6E632AF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6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BB7EC-E4F4-4C4F-8447-B9139A724F31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988F1-D86D-4584-90C6-C3F68184F2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3C3AA-E874-47AA-9BFC-DC7185A07423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F367D-307F-4E98-A735-C98CD50455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6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8305C-D426-4462-AB79-7DC95E2B217E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623FA-A7C7-4D4F-AC7A-0935071845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3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B6800-AC9F-4DC9-B66C-A0A3B31B00BF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0F592-FA58-492A-9388-8A627D1EE3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7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E34DE-61B7-45CF-AB19-63D8B44B08ED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2E8D3-0C0C-44F0-B9E6-1324673B2D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7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8CDEF-6438-4B86-AB4A-F5D3CFD9C57C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DBE44-0B8F-488C-89FE-F7377837A1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3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C077-9657-4F6F-BC09-03F24B5A0253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422F-1E36-4D92-95F3-A923711D3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84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C6E46-75FA-4539-94B3-CFADD5BBDD79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CBEFB-BE2B-4B41-A5FC-91A6BD26F6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55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5CE5B-FC32-4D2E-B6D0-8E0BA206EBC2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77E55-0F72-4EAD-B047-A99319AFA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2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5CE5B-FC32-4D2E-B6D0-8E0BA206EBC2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77E55-0F72-4EAD-B047-A99319AFA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06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5CE5B-FC32-4D2E-B6D0-8E0BA206EBC2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77E55-0F72-4EAD-B047-A99319AFA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578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5CE5B-FC32-4D2E-B6D0-8E0BA206EBC2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77E55-0F72-4EAD-B047-A99319AFA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76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5CE5B-FC32-4D2E-B6D0-8E0BA206EBC2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77E55-0F72-4EAD-B047-A99319AFA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2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25CE5B-FC32-4D2E-B6D0-8E0BA206EBC2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77E55-0F72-4EAD-B047-A99319AFA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64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688FA-09B3-433C-9355-80EDF508C053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31653-11D0-47D0-A453-51431C55C8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84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B17DB-92E7-4D8D-AB27-11ABBA8DA950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FECA8-8F72-454C-9A00-E32825B3B7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F78B-4F3B-4585-95B2-BB480E0E8CD6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3918-8F7D-40AE-A38B-1C48432B1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7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90A8-90B4-481E-B01F-5E69800096B3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C826-46FC-4A85-A419-DBAD6583C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9F66-F522-498C-8EC4-54BB0215EC86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29DEB-A92A-4457-866D-124BBCAA2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7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FE6A9-11E4-49C0-A72E-C207D9B40960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298C-3C89-4B29-A95A-2DA052B13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5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52D7-D57B-4642-AC5F-70E98B52D4E1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0C52-28DA-4F96-BA99-4D82675F1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6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E203-6EE0-42EB-9987-C7287E1EA406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4CB2-A871-4315-BBCB-9D17D30EE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7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931B-D0F0-4A4C-A3FE-F6A668A82C4F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6D69A-99D3-4A26-8534-C9EFB5567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2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AA0778-A8F2-43CA-83F9-2F5D00611CDC}" type="datetimeFigureOut">
              <a:rPr lang="en-US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7CA268-B879-4517-8EF9-4FDD95D99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9AA0778-A8F2-43CA-83F9-2F5D00611CDC}" type="datetimeFigureOut">
              <a:rPr lang="en-US" smtClean="0"/>
              <a:pPr>
                <a:defRPr/>
              </a:pPr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7CA268-B879-4517-8EF9-4FDD95D993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89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55380" cy="140053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Baskerville Old Face" pitchFamily="18" charset="0"/>
              </a:rPr>
              <a:t>       Welcome, Parents of the       Class of </a:t>
            </a:r>
            <a:r>
              <a:rPr lang="en-US" b="1" dirty="0" smtClean="0">
                <a:latin typeface="Baskerville Old Face" pitchFamily="18" charset="0"/>
              </a:rPr>
              <a:t>2023!</a:t>
            </a:r>
            <a:endParaRPr lang="en-US" b="1" dirty="0">
              <a:latin typeface="Baskerville Old Face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b="31875"/>
          <a:stretch/>
        </p:blipFill>
        <p:spPr>
          <a:xfrm>
            <a:off x="304800" y="2438400"/>
            <a:ext cx="8496300" cy="35052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>
                <a:latin typeface="Baskerville Old Face" pitchFamily="18" charset="0"/>
              </a:rPr>
              <a:t>Bullard Pathways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114300" indent="0" algn="ctr" eaLnBrk="1" hangingPunct="1">
              <a:buNone/>
            </a:pPr>
            <a:endParaRPr lang="en-US" sz="3500" b="1" u="sng" dirty="0">
              <a:solidFill>
                <a:srgbClr val="FFC000"/>
              </a:solidFill>
            </a:endParaRPr>
          </a:p>
          <a:p>
            <a:pPr algn="ctr" eaLnBrk="1" hangingPunct="1"/>
            <a:r>
              <a:rPr lang="en-US" sz="9600" b="1" dirty="0">
                <a:solidFill>
                  <a:srgbClr val="FFC000"/>
                </a:solidFill>
              </a:rPr>
              <a:t>Biomedicine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44DA4-0200-427D-9265-B032856455A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DF3F66-A9A7-4B88-8125-378503864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Business Marketing &amp; Technology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D3CDD-204D-414B-980B-B3819A561918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46A1A-519D-481F-9C8C-0FD22C4F7E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Law &amp; Social Justice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A2A620-41EE-4B36-B781-39E1FCB8BCD1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4B7E660F-AD74-4464-8628-F31C85B44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6" y="2649021"/>
            <a:ext cx="2952137" cy="3589338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05CC4BE5-1EDC-4F68-A233-7ABD629DB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07" y="2667000"/>
            <a:ext cx="3018228" cy="3589338"/>
          </a:xfrm>
          <a:prstGeom prst="rect">
            <a:avLst/>
          </a:prstGeom>
        </p:spPr>
      </p:pic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DAB9CC8-9B5A-4C4F-9A6F-A9F4BB219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23" y="2685413"/>
            <a:ext cx="3079855" cy="37198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latin typeface="Baskerville Old Face" pitchFamily="18" charset="0"/>
              </a:rPr>
              <a:t>Bullard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848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</a:rPr>
              <a:t>Pathways are designed to engage students in curriculum that is relevant to their post secondary goals and aspirations. 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Pathways follow a Linked Learning model</a:t>
            </a:r>
          </a:p>
          <a:p>
            <a:pPr lvl="1"/>
            <a:r>
              <a:rPr lang="en-US" sz="2600" dirty="0"/>
              <a:t>3 classes are “linked” for subject coherence and relevance</a:t>
            </a:r>
          </a:p>
          <a:p>
            <a:pPr lvl="1"/>
            <a:r>
              <a:rPr lang="en-US" sz="2600" dirty="0"/>
              <a:t>English/Science/Pathway Elective 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Students </a:t>
            </a:r>
            <a:r>
              <a:rPr lang="en-US" sz="2800" b="1" i="1" dirty="0">
                <a:solidFill>
                  <a:srgbClr val="92D050"/>
                </a:solidFill>
              </a:rPr>
              <a:t>choose</a:t>
            </a:r>
            <a:r>
              <a:rPr lang="en-US" sz="2800" b="1" dirty="0">
                <a:solidFill>
                  <a:srgbClr val="92D050"/>
                </a:solidFill>
              </a:rPr>
              <a:t> to join a pathway in Pre-Registration visits by choosing the pathway elective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4 Year Course of Study</a:t>
            </a:r>
          </a:p>
          <a:p>
            <a:r>
              <a:rPr lang="en-US" sz="2800" b="1" dirty="0">
                <a:solidFill>
                  <a:srgbClr val="92D050"/>
                </a:solidFill>
              </a:rPr>
              <a:t>Students in pathways will have the opportunity to:</a:t>
            </a:r>
            <a:r>
              <a:rPr lang="en-US" sz="2800" dirty="0"/>
              <a:t> </a:t>
            </a:r>
            <a:endParaRPr lang="en-US" sz="2600" dirty="0"/>
          </a:p>
          <a:p>
            <a:pPr lvl="1"/>
            <a:r>
              <a:rPr lang="en-US" sz="2600" dirty="0"/>
              <a:t>Participate in industry related field trips</a:t>
            </a:r>
          </a:p>
          <a:p>
            <a:pPr lvl="1"/>
            <a:r>
              <a:rPr lang="en-US" sz="2600" dirty="0"/>
              <a:t> Engage in industry job shadows &amp; internships</a:t>
            </a:r>
          </a:p>
          <a:p>
            <a:pPr lvl="1"/>
            <a:r>
              <a:rPr lang="en-US" sz="2600" dirty="0"/>
              <a:t>Have the opportunity to take Advanced Placement and Dual Enrollment courses (class at the community college that give </a:t>
            </a:r>
            <a:r>
              <a:rPr lang="en-US" sz="2600" i="1" dirty="0"/>
              <a:t>BOTH</a:t>
            </a:r>
            <a:r>
              <a:rPr lang="en-US" sz="2600" dirty="0"/>
              <a:t> </a:t>
            </a:r>
            <a:r>
              <a:rPr lang="en-US" sz="2600" u="sng" dirty="0"/>
              <a:t>high school </a:t>
            </a:r>
            <a:r>
              <a:rPr lang="en-US" sz="2600" i="1" dirty="0"/>
              <a:t>AND</a:t>
            </a:r>
            <a:r>
              <a:rPr lang="en-US" sz="2600" dirty="0"/>
              <a:t> </a:t>
            </a:r>
            <a:r>
              <a:rPr lang="en-US" sz="2600" u="sng" dirty="0"/>
              <a:t>college</a:t>
            </a:r>
            <a:r>
              <a:rPr lang="en-US" sz="2600" dirty="0"/>
              <a:t> credit)</a:t>
            </a:r>
          </a:p>
          <a:p>
            <a:pPr lvl="1"/>
            <a:r>
              <a:rPr lang="en-US" sz="2600" dirty="0"/>
              <a:t>Graduate with industry certifications</a:t>
            </a:r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0785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55380" cy="842681"/>
          </a:xfrm>
        </p:spPr>
        <p:txBody>
          <a:bodyPr/>
          <a:lstStyle/>
          <a:p>
            <a:pPr algn="ctr"/>
            <a:r>
              <a:rPr lang="en-US" b="1"/>
              <a:t>Biomedicine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0999" y="4128830"/>
            <a:ext cx="8197325" cy="2125053"/>
          </a:xfrm>
        </p:spPr>
        <p:txBody>
          <a:bodyPr/>
          <a:lstStyle/>
          <a:p>
            <a:r>
              <a:rPr lang="en-US" sz="2000" u="sng" dirty="0">
                <a:solidFill>
                  <a:srgbClr val="FFC000"/>
                </a:solidFill>
              </a:rPr>
              <a:t>The Biomedicine Pathway is designed:</a:t>
            </a:r>
          </a:p>
          <a:p>
            <a:r>
              <a:rPr lang="en-US" sz="2000" dirty="0">
                <a:solidFill>
                  <a:schemeClr val="tx1"/>
                </a:solidFill>
              </a:rPr>
              <a:t>	* to expose students to a wide range of careers in the 	health care industry </a:t>
            </a:r>
          </a:p>
          <a:p>
            <a:r>
              <a:rPr lang="en-US" sz="2000" dirty="0">
                <a:solidFill>
                  <a:schemeClr val="tx1"/>
                </a:solidFill>
              </a:rPr>
              <a:t>	* to build a strong knowledge base of anatomy &amp; 	physiology</a:t>
            </a:r>
          </a:p>
          <a:p>
            <a:r>
              <a:rPr lang="en-US" sz="2000" dirty="0">
                <a:solidFill>
                  <a:schemeClr val="tx1"/>
                </a:solidFill>
              </a:rPr>
              <a:t>	* to develop understanding of public health—including 	ways to affect community change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0"/>
          </p:nvPr>
        </p:nvSpPr>
        <p:spPr>
          <a:xfrm>
            <a:off x="304800" y="6331594"/>
            <a:ext cx="6324600" cy="659189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92D050"/>
                </a:solidFill>
              </a:rPr>
              <a:t>Elective: Principles of Biomedical Science</a:t>
            </a:r>
          </a:p>
        </p:txBody>
      </p:sp>
      <p:pic>
        <p:nvPicPr>
          <p:cNvPr id="31" name="Picture Placeholder 30" descr="A picture containing indoor, person&#10;&#10;Description generated with high confidence">
            <a:extLst>
              <a:ext uri="{FF2B5EF4-FFF2-40B4-BE49-F238E27FC236}">
                <a16:creationId xmlns:a16="http://schemas.microsoft.com/office/drawing/2014/main" id="{17286DC9-04CC-4BAE-811B-62C95E80864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t="10565" r="3537" b="9871"/>
          <a:stretch/>
        </p:blipFill>
        <p:spPr>
          <a:xfrm rot="10800000">
            <a:off x="381000" y="995081"/>
            <a:ext cx="3778043" cy="2531361"/>
          </a:xfrm>
        </p:spPr>
      </p:pic>
      <p:pic>
        <p:nvPicPr>
          <p:cNvPr id="37" name="Picture Placeholder 36" descr="A picture containing person, boy, building, child&#10;&#10;Description generated with very high confidence">
            <a:extLst>
              <a:ext uri="{FF2B5EF4-FFF2-40B4-BE49-F238E27FC236}">
                <a16:creationId xmlns:a16="http://schemas.microsoft.com/office/drawing/2014/main" id="{BFBA31BD-2DD9-401E-8A87-DCB0C3C8AC7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t="7070" r="2795" b="2968"/>
          <a:stretch/>
        </p:blipFill>
        <p:spPr>
          <a:xfrm>
            <a:off x="4387644" y="995080"/>
            <a:ext cx="3678214" cy="2531363"/>
          </a:xfrm>
        </p:spPr>
      </p:pic>
    </p:spTree>
    <p:extLst>
      <p:ext uri="{BB962C8B-B14F-4D97-AF65-F5344CB8AC3E}">
        <p14:creationId xmlns:p14="http://schemas.microsoft.com/office/powerpoint/2010/main" val="142098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865" y="3450820"/>
            <a:ext cx="6930224" cy="1400530"/>
          </a:xfrm>
        </p:spPr>
        <p:txBody>
          <a:bodyPr/>
          <a:lstStyle/>
          <a:p>
            <a:pPr fontAlgn="base"/>
            <a:r>
              <a:rPr lang="en-US" sz="2000" u="sng" dirty="0">
                <a:solidFill>
                  <a:srgbClr val="FFC000"/>
                </a:solidFill>
              </a:rPr>
              <a:t>The Business Marketing &amp; Technology Pathway is designed to:</a:t>
            </a:r>
            <a:br>
              <a:rPr lang="en-US" sz="2000" u="sng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* teach students about marketing, sales &amp; service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* engage students with software and technology 	   used in the business industry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* develop website, graphic design and other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 multimedia skills in order to build a strong online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  presence for business.</a:t>
            </a:r>
            <a:r>
              <a:rPr lang="en-US" sz="2500" dirty="0">
                <a:solidFill>
                  <a:schemeClr val="tx1"/>
                </a:solidFill>
              </a:rPr>
              <a:t/>
            </a:r>
            <a:br>
              <a:rPr lang="en-US" sz="2500" dirty="0">
                <a:solidFill>
                  <a:schemeClr val="tx1"/>
                </a:solidFill>
              </a:rPr>
            </a:br>
            <a:r>
              <a:rPr lang="en-US" sz="2500" b="1" dirty="0">
                <a:solidFill>
                  <a:srgbClr val="92D050"/>
                </a:solidFill>
              </a:rPr>
              <a:t>Elective: Multimedia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135160" y="715199"/>
            <a:ext cx="8087700" cy="57626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Business Marketing and Technology</a:t>
            </a:r>
          </a:p>
        </p:txBody>
      </p:sp>
      <p:pic>
        <p:nvPicPr>
          <p:cNvPr id="17" name="Content Placeholder 16" descr="A group of people posing for a picture&#10;&#10;Description generated with very high confidence">
            <a:extLst>
              <a:ext uri="{FF2B5EF4-FFF2-40B4-BE49-F238E27FC236}">
                <a16:creationId xmlns:a16="http://schemas.microsoft.com/office/drawing/2014/main" id="{FB9F5E83-AEBE-4559-8603-8C023894A4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r="6209"/>
          <a:stretch/>
        </p:blipFill>
        <p:spPr>
          <a:xfrm>
            <a:off x="417376" y="1204880"/>
            <a:ext cx="3657601" cy="2275656"/>
          </a:xfrm>
        </p:spPr>
      </p:pic>
      <p:pic>
        <p:nvPicPr>
          <p:cNvPr id="4" name="Content Placeholder 3" descr="A group of people looking at a computer&#10;&#10;Description generated with very high confidence">
            <a:extLst>
              <a:ext uri="{FF2B5EF4-FFF2-40B4-BE49-F238E27FC236}">
                <a16:creationId xmlns:a16="http://schemas.microsoft.com/office/drawing/2014/main" id="{615C90E7-CBC7-4311-BB36-079503B62B4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6"/>
          <a:stretch/>
        </p:blipFill>
        <p:spPr>
          <a:xfrm>
            <a:off x="4258197" y="1204881"/>
            <a:ext cx="3298825" cy="2275656"/>
          </a:xfrm>
        </p:spPr>
      </p:pic>
    </p:spTree>
    <p:extLst>
      <p:ext uri="{BB962C8B-B14F-4D97-AF65-F5344CB8AC3E}">
        <p14:creationId xmlns:p14="http://schemas.microsoft.com/office/powerpoint/2010/main" val="640754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Law &amp; Social Justice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61936" y="6046411"/>
            <a:ext cx="7586663" cy="304800"/>
          </a:xfrm>
        </p:spPr>
        <p:txBody>
          <a:bodyPr/>
          <a:lstStyle/>
          <a:p>
            <a:r>
              <a:rPr lang="en-US" sz="2000" b="1" u="sng" dirty="0">
                <a:solidFill>
                  <a:srgbClr val="FFC000"/>
                </a:solidFill>
              </a:rPr>
              <a:t>The Law &amp; Social Justice Pathway is designed to: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	* </a:t>
            </a:r>
            <a:r>
              <a:rPr lang="en-US" sz="1800" dirty="0">
                <a:solidFill>
                  <a:schemeClr val="tx1"/>
                </a:solidFill>
              </a:rPr>
              <a:t>expose students to a wide range of careers in the public 		   service industry (police, probation, social work, lawyers, 	   		   judiciary system, </a:t>
            </a:r>
            <a:r>
              <a:rPr lang="en-US" sz="1800" dirty="0" err="1">
                <a:solidFill>
                  <a:schemeClr val="tx1"/>
                </a:solidFill>
              </a:rPr>
              <a:t>etc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>
                <a:solidFill>
                  <a:schemeClr val="tx1"/>
                </a:solidFill>
              </a:rPr>
              <a:t>	* build a strong foundation of criminal and civil law</a:t>
            </a:r>
          </a:p>
          <a:p>
            <a:r>
              <a:rPr lang="en-US" sz="1800" dirty="0">
                <a:solidFill>
                  <a:schemeClr val="tx1"/>
                </a:solidFill>
              </a:rPr>
              <a:t>	* develop an understanding of the legal and court system, 		   including ways to affect change and advocate for those in 		   their </a:t>
            </a:r>
            <a:r>
              <a:rPr lang="en-US" sz="1800" dirty="0" smtClean="0">
                <a:solidFill>
                  <a:schemeClr val="tx1"/>
                </a:solidFill>
              </a:rPr>
              <a:t>communities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   * 2+2+3 Pipeline for the California Consortium of Law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18"/>
          </p:nvPr>
        </p:nvSpPr>
        <p:spPr>
          <a:xfrm>
            <a:off x="228599" y="6360736"/>
            <a:ext cx="4887657" cy="354389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92D050"/>
                </a:solidFill>
              </a:rPr>
              <a:t>Elective: Criminal Justice and Law </a:t>
            </a:r>
          </a:p>
        </p:txBody>
      </p:sp>
      <p:pic>
        <p:nvPicPr>
          <p:cNvPr id="16" name="Picture Placeholder 15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39AFC9B0-994D-441D-B27C-25AC2CEC01B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4" t="19904" r="31819" b="19904"/>
          <a:stretch/>
        </p:blipFill>
        <p:spPr>
          <a:xfrm>
            <a:off x="484710" y="1152983"/>
            <a:ext cx="3757749" cy="2505166"/>
          </a:xfrm>
        </p:spPr>
      </p:pic>
      <p:pic>
        <p:nvPicPr>
          <p:cNvPr id="18" name="Picture Placeholder 17" descr="A picture containing person, woman, outdoor&#10;&#10;Description generated with high confidence">
            <a:extLst>
              <a:ext uri="{FF2B5EF4-FFF2-40B4-BE49-F238E27FC236}">
                <a16:creationId xmlns:a16="http://schemas.microsoft.com/office/drawing/2014/main" id="{8A1E8D7B-EA68-4BE9-8372-3EEB8052569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t="9693" r="10227" b="10750"/>
          <a:stretch/>
        </p:blipFill>
        <p:spPr>
          <a:xfrm>
            <a:off x="4644597" y="1152983"/>
            <a:ext cx="3757749" cy="2505166"/>
          </a:xfrm>
        </p:spPr>
      </p:pic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F4DEF5-8CBA-44E4-9D52-E9602C98D2F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537712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Computer Science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05000"/>
            <a:ext cx="3440012" cy="5762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Courses designed to teach programming fundamentals</a:t>
            </a:r>
          </a:p>
        </p:txBody>
      </p:sp>
      <p:pic>
        <p:nvPicPr>
          <p:cNvPr id="8" name="Content Placeholder 7" descr="A person sitting in front of a computer&#10;&#10;Description generated with very high confidence">
            <a:extLst>
              <a:ext uri="{FF2B5EF4-FFF2-40B4-BE49-F238E27FC236}">
                <a16:creationId xmlns:a16="http://schemas.microsoft.com/office/drawing/2014/main" id="{23A855F7-94E4-405E-90B7-215C262140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3" y="2736425"/>
            <a:ext cx="3298825" cy="32988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606624" cy="5762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Preparing students for AP Exams in Computer Science</a:t>
            </a:r>
          </a:p>
        </p:txBody>
      </p:sp>
      <p:pic>
        <p:nvPicPr>
          <p:cNvPr id="10" name="Content Placeholder 9" descr="A boy sitting in front of a computer&#10;&#10;Description generated with very high confidence">
            <a:extLst>
              <a:ext uri="{FF2B5EF4-FFF2-40B4-BE49-F238E27FC236}">
                <a16:creationId xmlns:a16="http://schemas.microsoft.com/office/drawing/2014/main" id="{E62CCC0D-3036-4291-BD7F-78FAA699F2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75" y="2727326"/>
            <a:ext cx="3298825" cy="3298825"/>
          </a:xfr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866EE6E-299C-4F27-862A-83E543B9F42F}"/>
              </a:ext>
            </a:extLst>
          </p:cNvPr>
          <p:cNvSpPr txBox="1">
            <a:spLocks/>
          </p:cNvSpPr>
          <p:nvPr/>
        </p:nvSpPr>
        <p:spPr>
          <a:xfrm>
            <a:off x="304800" y="6198811"/>
            <a:ext cx="7543800" cy="6591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None/>
            </a:pPr>
            <a:r>
              <a:rPr lang="en-US" sz="2200" b="1" dirty="0">
                <a:solidFill>
                  <a:srgbClr val="92D050"/>
                </a:solidFill>
              </a:rPr>
              <a:t>Elective: Computer Science &amp;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120976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43" y="1219200"/>
            <a:ext cx="4724400" cy="157480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Wawona</a:t>
            </a:r>
            <a:r>
              <a:rPr lang="en-US" b="1" dirty="0" smtClean="0"/>
              <a:t> </a:t>
            </a:r>
            <a:r>
              <a:rPr lang="en-US" b="1" dirty="0"/>
              <a:t>Pre-</a:t>
            </a:r>
            <a:r>
              <a:rPr lang="en-US" b="1" dirty="0" err="1"/>
              <a:t>Registation</a:t>
            </a:r>
            <a:r>
              <a:rPr lang="en-US" b="1" dirty="0"/>
              <a:t> starts </a:t>
            </a:r>
            <a:r>
              <a:rPr lang="en-US" b="1" dirty="0" smtClean="0"/>
              <a:t>TOMORROW!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657600"/>
            <a:ext cx="4071569" cy="13716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/>
              <a:t>Wednesday, </a:t>
            </a:r>
            <a:r>
              <a:rPr lang="en-US" sz="2000" b="1" dirty="0" err="1"/>
              <a:t>Februrary</a:t>
            </a:r>
            <a:r>
              <a:rPr lang="en-US" sz="2000" b="1" dirty="0"/>
              <a:t> </a:t>
            </a:r>
            <a:r>
              <a:rPr lang="en-US" sz="2000" b="1" dirty="0" smtClean="0"/>
              <a:t>13, 2019</a:t>
            </a:r>
            <a:endParaRPr lang="en-US" sz="2000" b="1" dirty="0"/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6157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Baskerville Old Face" panose="02020602080505020303" pitchFamily="18" charset="0"/>
              </a:rPr>
              <a:t>Course Pre-Registration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700" y="1600201"/>
            <a:ext cx="6711654" cy="4648206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600" dirty="0">
                <a:solidFill>
                  <a:srgbClr val="FFC000"/>
                </a:solidFill>
              </a:rPr>
              <a:t>All students who are pre- registered at Bullard have a personalized form listing:</a:t>
            </a:r>
          </a:p>
          <a:p>
            <a:r>
              <a:rPr lang="en-US" sz="3600" dirty="0"/>
              <a:t>Course placement for English, Math and Science based on FUSD criteria for placement</a:t>
            </a:r>
          </a:p>
          <a:p>
            <a:r>
              <a:rPr lang="en-US" sz="3600" dirty="0"/>
              <a:t>Electives ranked in order of preference from your student’s choices online.</a:t>
            </a:r>
          </a:p>
        </p:txBody>
      </p:sp>
    </p:spTree>
    <p:extLst>
      <p:ext uri="{BB962C8B-B14F-4D97-AF65-F5344CB8AC3E}">
        <p14:creationId xmlns:p14="http://schemas.microsoft.com/office/powerpoint/2010/main" val="3614753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Pre-Registration Process…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1498"/>
            <a:ext cx="5562600" cy="419548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Your student will visit Bullard on Wednesday or Thursday </a:t>
            </a:r>
            <a:r>
              <a:rPr lang="en-US" sz="3000" dirty="0" smtClean="0"/>
              <a:t>of this week</a:t>
            </a:r>
            <a:r>
              <a:rPr lang="en-US" sz="3000" dirty="0"/>
              <a:t>.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Pathway/Elective option showcase in the quad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Your student will select 5 elective courses (ranked 1-5)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90" y="1853248"/>
            <a:ext cx="2819400" cy="43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8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924800" cy="140053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u="sng" dirty="0">
                <a:latin typeface="Baskerville Old Face" pitchFamily="18" charset="0"/>
              </a:rPr>
              <a:t>9</a:t>
            </a:r>
            <a:r>
              <a:rPr lang="en-US" sz="4000" b="1" u="sng" baseline="30000" dirty="0">
                <a:latin typeface="Baskerville Old Face" pitchFamily="18" charset="0"/>
              </a:rPr>
              <a:t>th</a:t>
            </a:r>
            <a:r>
              <a:rPr lang="en-US" sz="4000" b="1" u="sng" dirty="0">
                <a:latin typeface="Baskerville Old Face" pitchFamily="18" charset="0"/>
              </a:rPr>
              <a:t> Grade Student Schedule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391400" cy="5486400"/>
          </a:xfrm>
        </p:spPr>
        <p:txBody>
          <a:bodyPr rtlCol="0">
            <a:noAutofit/>
          </a:bodyPr>
          <a:lstStyle/>
          <a:p>
            <a:pPr marL="274320" lvl="1" indent="0" algn="ctr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dirty="0">
                <a:solidFill>
                  <a:srgbClr val="FFFF00"/>
                </a:solidFill>
              </a:rPr>
              <a:t>English</a:t>
            </a:r>
            <a:r>
              <a:rPr lang="en-US" sz="3600" b="1" dirty="0"/>
              <a:t> </a:t>
            </a:r>
          </a:p>
          <a:p>
            <a:pPr marL="274320" lvl="1" indent="0" algn="ctr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English 1, English 1G</a:t>
            </a:r>
          </a:p>
          <a:p>
            <a:pPr marL="274320" lvl="1" indent="0" algn="ctr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3000" b="1" dirty="0">
                <a:solidFill>
                  <a:srgbClr val="FFFF00"/>
                </a:solidFill>
              </a:rPr>
              <a:t>Math </a:t>
            </a:r>
          </a:p>
          <a:p>
            <a:pPr marL="274320" lvl="1" indent="0"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Algebra, Geometry, Geometry G</a:t>
            </a:r>
          </a:p>
          <a:p>
            <a:pPr marL="274320" lvl="1" indent="0"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dirty="0"/>
          </a:p>
          <a:p>
            <a:pPr marL="274320" lvl="1" indent="0"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dirty="0"/>
          </a:p>
          <a:p>
            <a:pPr marL="274320" lvl="1" indent="0"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dirty="0">
                <a:solidFill>
                  <a:srgbClr val="FFFF00"/>
                </a:solidFill>
              </a:rPr>
              <a:t>Science</a:t>
            </a:r>
          </a:p>
          <a:p>
            <a:pPr marL="274320" lvl="1" indent="0" algn="ctr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Biology, Biology G</a:t>
            </a:r>
          </a:p>
          <a:p>
            <a:pPr marL="274320" lvl="1" indent="0"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dirty="0"/>
          </a:p>
          <a:p>
            <a:pPr marL="274320" lvl="1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dirty="0">
                <a:solidFill>
                  <a:srgbClr val="FFFF00"/>
                </a:solidFill>
              </a:rPr>
              <a:t>PE</a:t>
            </a:r>
          </a:p>
          <a:p>
            <a:pPr marL="274320" lvl="1" indent="0"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PE, Athletic PE (as directed by coach), </a:t>
            </a:r>
          </a:p>
          <a:p>
            <a:pPr marL="274320" lvl="1" indent="0"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Co-Curricular PE (Band PE—0 period)</a:t>
            </a:r>
          </a:p>
          <a:p>
            <a:pPr marL="274320" lvl="1" indent="0"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dirty="0"/>
          </a:p>
          <a:p>
            <a:pPr marL="274320" lvl="1" indent="0"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dirty="0"/>
          </a:p>
          <a:p>
            <a:pPr marL="411480" lvl="1" indent="0"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b="1" dirty="0">
                <a:solidFill>
                  <a:srgbClr val="FFFF00"/>
                </a:solidFill>
              </a:rPr>
              <a:t>2 Electives</a:t>
            </a:r>
          </a:p>
          <a:p>
            <a:pPr marL="411480" lvl="1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Foreign Language, Pathway Elective, Forensics,</a:t>
            </a:r>
          </a:p>
          <a:p>
            <a:pPr marL="411480" lvl="1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Visual &amp; Performing Arts,  AP Human Geography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Agenda for the 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749" y="2438400"/>
            <a:ext cx="6711654" cy="4195481"/>
          </a:xfrm>
        </p:spPr>
        <p:txBody>
          <a:bodyPr/>
          <a:lstStyle/>
          <a:p>
            <a:r>
              <a:rPr lang="en-US" dirty="0"/>
              <a:t>Welcome 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Grade Transition Information</a:t>
            </a:r>
          </a:p>
          <a:p>
            <a:r>
              <a:rPr lang="en-US" dirty="0"/>
              <a:t>Graduation Requirements</a:t>
            </a:r>
          </a:p>
          <a:p>
            <a:r>
              <a:rPr lang="en-US" dirty="0"/>
              <a:t>College Entrance Information</a:t>
            </a:r>
          </a:p>
          <a:p>
            <a:r>
              <a:rPr lang="en-US" dirty="0"/>
              <a:t>Pathway Information</a:t>
            </a:r>
          </a:p>
          <a:p>
            <a:r>
              <a:rPr lang="en-US" dirty="0"/>
              <a:t>Pre-Registration Process</a:t>
            </a:r>
          </a:p>
          <a:p>
            <a:r>
              <a:rPr lang="en-US" dirty="0"/>
              <a:t>Future Dates and closing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38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400530"/>
          </a:xfrm>
        </p:spPr>
        <p:txBody>
          <a:bodyPr/>
          <a:lstStyle/>
          <a:p>
            <a:pPr algn="ctr"/>
            <a:r>
              <a:rPr lang="en-US" sz="3500" b="1" dirty="0"/>
              <a:t>Visual and Performing Arts Electives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851" y="1985682"/>
            <a:ext cx="5573100" cy="4195763"/>
          </a:xfrm>
        </p:spPr>
        <p:txBody>
          <a:bodyPr>
            <a:normAutofit/>
          </a:bodyPr>
          <a:lstStyle/>
          <a:p>
            <a:pPr marL="411163" lvl="1" indent="0">
              <a:lnSpc>
                <a:spcPct val="90000"/>
              </a:lnSpc>
              <a:buNone/>
            </a:pPr>
            <a:r>
              <a:rPr lang="en-US" sz="2700" dirty="0"/>
              <a:t>Concert Choir</a:t>
            </a:r>
          </a:p>
          <a:p>
            <a:pPr marL="411163" lvl="1" indent="0">
              <a:lnSpc>
                <a:spcPct val="90000"/>
              </a:lnSpc>
              <a:buNone/>
            </a:pPr>
            <a:r>
              <a:rPr lang="en-US" sz="2700" dirty="0"/>
              <a:t>Beginning Women’s Choir</a:t>
            </a:r>
          </a:p>
          <a:p>
            <a:pPr marL="411163" lvl="1" indent="0">
              <a:lnSpc>
                <a:spcPct val="90000"/>
              </a:lnSpc>
              <a:buNone/>
            </a:pPr>
            <a:r>
              <a:rPr lang="en-US" sz="2700" dirty="0"/>
              <a:t>Piano I</a:t>
            </a:r>
          </a:p>
          <a:p>
            <a:pPr marL="411163" lvl="1" indent="0">
              <a:lnSpc>
                <a:spcPct val="90000"/>
              </a:lnSpc>
              <a:buNone/>
            </a:pPr>
            <a:r>
              <a:rPr lang="en-US" sz="2700" dirty="0"/>
              <a:t>Percussion Ensemble</a:t>
            </a:r>
          </a:p>
          <a:p>
            <a:pPr marL="411163" lvl="1" indent="0">
              <a:lnSpc>
                <a:spcPct val="90000"/>
              </a:lnSpc>
              <a:buNone/>
            </a:pPr>
            <a:r>
              <a:rPr lang="en-US" sz="2700" dirty="0"/>
              <a:t>Wind Ensemble</a:t>
            </a:r>
          </a:p>
          <a:p>
            <a:pPr marL="411163" lvl="1" indent="0">
              <a:lnSpc>
                <a:spcPct val="90000"/>
              </a:lnSpc>
              <a:buNone/>
            </a:pPr>
            <a:r>
              <a:rPr lang="en-US" sz="2700" dirty="0"/>
              <a:t>Brass Ensemble</a:t>
            </a:r>
          </a:p>
          <a:p>
            <a:pPr marL="411163" lvl="1" indent="0">
              <a:lnSpc>
                <a:spcPct val="90000"/>
              </a:lnSpc>
              <a:buNone/>
            </a:pPr>
            <a:r>
              <a:rPr lang="en-US" sz="2700" dirty="0"/>
              <a:t>Symphonic Orchestra</a:t>
            </a:r>
          </a:p>
          <a:p>
            <a:pPr marL="411163" lvl="1" indent="0">
              <a:lnSpc>
                <a:spcPct val="90000"/>
              </a:lnSpc>
              <a:buNone/>
            </a:pPr>
            <a:r>
              <a:rPr lang="en-US" sz="2700" dirty="0"/>
              <a:t>Jazz Band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530425" cy="4200245"/>
          </a:xfrm>
        </p:spPr>
        <p:txBody>
          <a:bodyPr>
            <a:normAutofit/>
          </a:bodyPr>
          <a:lstStyle/>
          <a:p>
            <a:pPr marL="658368" lvl="1" indent="-246888">
              <a:buNone/>
              <a:defRPr/>
            </a:pPr>
            <a:r>
              <a:rPr lang="en-US" sz="2500" dirty="0"/>
              <a:t>Art I</a:t>
            </a:r>
          </a:p>
          <a:p>
            <a:pPr marL="658368" lvl="1" indent="-246888">
              <a:buNone/>
              <a:defRPr/>
            </a:pPr>
            <a:r>
              <a:rPr lang="en-US" sz="2500" dirty="0"/>
              <a:t>Ceramics I</a:t>
            </a:r>
          </a:p>
          <a:p>
            <a:pPr marL="658368" lvl="1" indent="-246888">
              <a:buNone/>
              <a:defRPr/>
            </a:pPr>
            <a:r>
              <a:rPr lang="en-US" sz="2500" dirty="0"/>
              <a:t>Theatre I</a:t>
            </a:r>
          </a:p>
          <a:p>
            <a:pPr marL="658368" lvl="1" indent="-246888">
              <a:buNone/>
              <a:defRPr/>
            </a:pPr>
            <a:r>
              <a:rPr lang="en-US" sz="2500" dirty="0"/>
              <a:t>Multimedia</a:t>
            </a:r>
          </a:p>
          <a:p>
            <a:pPr marL="658368" lvl="1" indent="-246888">
              <a:buNone/>
              <a:defRPr/>
            </a:pPr>
            <a:r>
              <a:rPr lang="en-US" sz="2500" dirty="0"/>
              <a:t>Band Aux (Color Guard</a:t>
            </a:r>
            <a:r>
              <a:rPr lang="en-US" sz="2500" dirty="0" smtClean="0"/>
              <a:t>)</a:t>
            </a:r>
          </a:p>
          <a:p>
            <a:pPr marL="658368" lvl="1" indent="-246888">
              <a:buNone/>
              <a:defRPr/>
            </a:pPr>
            <a:r>
              <a:rPr lang="en-US" sz="2500" dirty="0" smtClean="0"/>
              <a:t>Yearbook</a:t>
            </a:r>
            <a:endParaRPr lang="en-US" sz="2500" dirty="0"/>
          </a:p>
          <a:p>
            <a:pPr marL="658368" lvl="1" indent="-246888">
              <a:buNone/>
              <a:defRPr/>
            </a:pPr>
            <a:endParaRPr lang="en-US" sz="2500" dirty="0"/>
          </a:p>
          <a:p>
            <a:pPr marL="658368" lvl="1" indent="-246888">
              <a:buNone/>
              <a:defRPr/>
            </a:pPr>
            <a:endParaRPr lang="en-US" sz="3500" dirty="0"/>
          </a:p>
          <a:p>
            <a:pPr marL="658368" lvl="1" indent="-246888">
              <a:buNone/>
              <a:defRPr/>
            </a:pPr>
            <a:endParaRPr lang="en-US" sz="35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4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>
                <a:latin typeface="Baskerville Old Face" pitchFamily="18" charset="0"/>
              </a:rPr>
              <a:t>Foreign Language</a:t>
            </a:r>
            <a:endParaRPr lang="en-US" sz="6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458200" cy="5126038"/>
          </a:xfrm>
        </p:spPr>
        <p:txBody>
          <a:bodyPr/>
          <a:lstStyle/>
          <a:p>
            <a:pPr lvl="1" eaLnBrk="1" hangingPunct="1">
              <a:buFont typeface="Georgia" panose="02040502050405020303" pitchFamily="18" charset="0"/>
              <a:buNone/>
            </a:pPr>
            <a:endParaRPr lang="en-US" sz="4000" dirty="0"/>
          </a:p>
          <a:p>
            <a:pPr lvl="1" eaLnBrk="1" hangingPunct="1">
              <a:buFont typeface="Georgia" panose="02040502050405020303" pitchFamily="18" charset="0"/>
              <a:buNone/>
            </a:pPr>
            <a:r>
              <a:rPr lang="en-US" sz="4000" dirty="0"/>
              <a:t>German I, II, III</a:t>
            </a:r>
          </a:p>
          <a:p>
            <a:pPr lvl="1" eaLnBrk="1" hangingPunct="1">
              <a:buFont typeface="Georgia" panose="02040502050405020303" pitchFamily="18" charset="0"/>
              <a:buNone/>
            </a:pPr>
            <a:r>
              <a:rPr lang="en-US" sz="4000" dirty="0"/>
              <a:t>Spanish I, II, III</a:t>
            </a:r>
          </a:p>
          <a:p>
            <a:pPr lvl="1" eaLnBrk="1" hangingPunct="1">
              <a:buFont typeface="Georgia" panose="02040502050405020303" pitchFamily="18" charset="0"/>
              <a:buNone/>
            </a:pPr>
            <a:r>
              <a:rPr lang="en-US" sz="4000" dirty="0"/>
              <a:t>Spanish Native Speakers I, II</a:t>
            </a:r>
          </a:p>
          <a:p>
            <a:pPr lvl="1" eaLnBrk="1" hangingPunct="1">
              <a:buFont typeface="Georgia" panose="02040502050405020303" pitchFamily="18" charset="0"/>
              <a:buNone/>
            </a:pPr>
            <a:r>
              <a:rPr lang="en-US" sz="4000" dirty="0"/>
              <a:t>Hmong Heritage I, II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14300">
              <a:defRPr/>
            </a:pPr>
            <a:r>
              <a:rPr lang="en-US" sz="3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Counselors will review end of the semester grades and summer grades and adjust the students’ schedules accordingly.</a:t>
            </a:r>
            <a:br>
              <a:rPr lang="en-US" sz="3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en-US" sz="3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n-US" sz="3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692" y="533400"/>
            <a:ext cx="6620968" cy="86142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>
                <a:solidFill>
                  <a:schemeClr val="tx2">
                    <a:lumMod val="90000"/>
                  </a:schemeClr>
                </a:solidFill>
                <a:ea typeface="Calibri" pitchFamily="34" charset="0"/>
                <a:cs typeface="Times New Roman" pitchFamily="18" charset="0"/>
              </a:rPr>
              <a:t>Transcript Review (Summer </a:t>
            </a:r>
            <a:r>
              <a:rPr lang="en-US" sz="4000" b="1" dirty="0" smtClean="0">
                <a:solidFill>
                  <a:schemeClr val="tx2">
                    <a:lumMod val="90000"/>
                  </a:schemeClr>
                </a:solidFill>
                <a:ea typeface="Calibri" pitchFamily="34" charset="0"/>
                <a:cs typeface="Times New Roman" pitchFamily="18" charset="0"/>
              </a:rPr>
              <a:t>2019)</a:t>
            </a:r>
            <a:r>
              <a:rPr lang="en-US" sz="4000" b="1" dirty="0">
                <a:solidFill>
                  <a:schemeClr val="tx2">
                    <a:lumMod val="90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tx2">
                    <a:lumMod val="90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endParaRPr lang="en-US" sz="4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1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But what can I do NOW to help my student get ready for next year?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673" y="2514600"/>
            <a:ext cx="6711654" cy="38144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Enroll in </a:t>
            </a:r>
            <a:r>
              <a:rPr lang="en-US" dirty="0">
                <a:solidFill>
                  <a:srgbClr val="FFC000"/>
                </a:solidFill>
              </a:rPr>
              <a:t>EDUTEXT</a:t>
            </a:r>
          </a:p>
          <a:p>
            <a:r>
              <a:rPr lang="en-US" dirty="0"/>
              <a:t>Join </a:t>
            </a:r>
            <a:r>
              <a:rPr lang="en-US" dirty="0" err="1">
                <a:solidFill>
                  <a:srgbClr val="FFC000"/>
                </a:solidFill>
              </a:rPr>
              <a:t>Remind.Com</a:t>
            </a:r>
            <a:endParaRPr lang="en-US" dirty="0"/>
          </a:p>
          <a:p>
            <a:r>
              <a:rPr lang="en-US" dirty="0"/>
              <a:t>Talk to your student </a:t>
            </a:r>
            <a:r>
              <a:rPr lang="en-US" u="sng" dirty="0"/>
              <a:t>NOW</a:t>
            </a:r>
            <a:r>
              <a:rPr lang="en-US" dirty="0"/>
              <a:t> about their potential pathway interests</a:t>
            </a:r>
          </a:p>
          <a:p>
            <a:r>
              <a:rPr lang="en-US" dirty="0"/>
              <a:t>Engage in goal setting with your student--</a:t>
            </a:r>
          </a:p>
          <a:p>
            <a:pPr lvl="1"/>
            <a:r>
              <a:rPr lang="en-US" dirty="0"/>
              <a:t>Encourage your student to think about participating in athletics and clubs. </a:t>
            </a:r>
          </a:p>
          <a:p>
            <a:pPr lvl="1"/>
            <a:r>
              <a:rPr lang="en-US" dirty="0"/>
              <a:t>Set Attendance/Grade goals for the 1</a:t>
            </a:r>
            <a:r>
              <a:rPr lang="en-US" baseline="30000" dirty="0"/>
              <a:t>st</a:t>
            </a:r>
            <a:r>
              <a:rPr lang="en-US" dirty="0"/>
              <a:t> semester</a:t>
            </a:r>
          </a:p>
          <a:p>
            <a:r>
              <a:rPr lang="en-US" dirty="0"/>
              <a:t>Enroll your student in a </a:t>
            </a:r>
            <a:r>
              <a:rPr lang="en-US" u="sng" dirty="0">
                <a:solidFill>
                  <a:srgbClr val="FFC000"/>
                </a:solidFill>
              </a:rPr>
              <a:t>SUMMER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program at BULLARD this year! (see </a:t>
            </a:r>
            <a:r>
              <a:rPr lang="en-US" dirty="0" err="1"/>
              <a:t>Tenaya</a:t>
            </a:r>
            <a:r>
              <a:rPr lang="en-US" dirty="0"/>
              <a:t> admin)</a:t>
            </a:r>
          </a:p>
          <a:p>
            <a:pPr lvl="1"/>
            <a:r>
              <a:rPr lang="en-US" dirty="0"/>
              <a:t>SUMMER BRIDGE </a:t>
            </a:r>
          </a:p>
          <a:p>
            <a:pPr lvl="1"/>
            <a:r>
              <a:rPr lang="en-US" dirty="0"/>
              <a:t>Pre-AP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69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E7AA83-B6D0-F94D-BABC-AFC59A628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6590654" cy="509277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D42630-A386-3941-98DD-638D914311E0}"/>
              </a:ext>
            </a:extLst>
          </p:cNvPr>
          <p:cNvSpPr/>
          <p:nvPr/>
        </p:nvSpPr>
        <p:spPr>
          <a:xfrm>
            <a:off x="5257800" y="2438400"/>
            <a:ext cx="2183969" cy="22317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BC8B77-F57F-8E46-85A5-2F306E715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08" y="2895600"/>
            <a:ext cx="1688204" cy="12689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5334000"/>
            <a:ext cx="17526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Tuesday, June 11th 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t</a:t>
            </a:r>
            <a:r>
              <a:rPr lang="en-US" sz="1400" dirty="0" smtClean="0">
                <a:solidFill>
                  <a:schemeClr val="bg2"/>
                </a:solidFill>
              </a:rPr>
              <a:t>hru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Thursday, July 11th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56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Date!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Open House Showcase at Bullard 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March </a:t>
            </a:r>
            <a:r>
              <a:rPr lang="en-US" dirty="0" smtClean="0">
                <a:solidFill>
                  <a:srgbClr val="FFC000"/>
                </a:solidFill>
              </a:rPr>
              <a:t>11, 2019 </a:t>
            </a:r>
            <a:r>
              <a:rPr lang="en-US" dirty="0">
                <a:solidFill>
                  <a:srgbClr val="FFC000"/>
                </a:solidFill>
              </a:rPr>
              <a:t>at 5:30pm</a:t>
            </a:r>
          </a:p>
          <a:p>
            <a:pPr marL="457200" lvl="1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parents are invited to attend and:</a:t>
            </a:r>
          </a:p>
          <a:p>
            <a:pPr lvl="1"/>
            <a:r>
              <a:rPr lang="en-US" dirty="0"/>
              <a:t>See what your student registered for</a:t>
            </a:r>
          </a:p>
          <a:p>
            <a:pPr lvl="1"/>
            <a:r>
              <a:rPr lang="en-US" dirty="0"/>
              <a:t>Meet the Pathway Teachers</a:t>
            </a:r>
          </a:p>
          <a:p>
            <a:pPr lvl="1"/>
            <a:r>
              <a:rPr lang="en-US" dirty="0"/>
              <a:t>Walk the campus---visit classrooms</a:t>
            </a:r>
          </a:p>
          <a:p>
            <a:pPr lvl="1"/>
            <a:r>
              <a:rPr lang="en-US" dirty="0"/>
              <a:t>Learn about college entrance requirements</a:t>
            </a:r>
          </a:p>
          <a:p>
            <a:pPr lvl="1"/>
            <a:r>
              <a:rPr lang="en-US" dirty="0"/>
              <a:t>Get a better understanding of AP courses</a:t>
            </a:r>
          </a:p>
          <a:p>
            <a:pPr lvl="1"/>
            <a:r>
              <a:rPr lang="en-US" dirty="0"/>
              <a:t>Get dates for LINK Crew orientation (mandatory)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82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620000" cy="1143000"/>
          </a:xfrm>
        </p:spPr>
        <p:txBody>
          <a:bodyPr/>
          <a:lstStyle/>
          <a:p>
            <a:pPr algn="ctr"/>
            <a:r>
              <a:rPr lang="en-US" sz="3600" dirty="0"/>
              <a:t>For updates and information join </a:t>
            </a:r>
            <a:r>
              <a:rPr lang="en-US" sz="3600" dirty="0" err="1">
                <a:solidFill>
                  <a:schemeClr val="tx1"/>
                </a:solidFill>
              </a:rPr>
              <a:t>Remind.Com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/>
              <a:t>Bullard High Class of </a:t>
            </a:r>
            <a:r>
              <a:rPr lang="en-US" sz="3600" dirty="0" smtClean="0"/>
              <a:t>2023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7543800"/>
            <a:ext cx="1607127" cy="14388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" y="1878455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Text </a:t>
            </a:r>
            <a:r>
              <a:rPr lang="en-US" sz="4800" b="1" dirty="0"/>
              <a:t>@</a:t>
            </a:r>
            <a:r>
              <a:rPr lang="en-US" sz="4800" b="1" dirty="0" smtClean="0"/>
              <a:t>couns2023 </a:t>
            </a:r>
            <a:r>
              <a:rPr lang="en-US" sz="4000" dirty="0"/>
              <a:t>to </a:t>
            </a:r>
            <a:r>
              <a:rPr lang="en-US" sz="5400" b="1" dirty="0"/>
              <a:t>81010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3986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047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latin typeface="Baskerville Old Face" pitchFamily="18" charset="0"/>
              </a:rPr>
              <a:t>Additional Questions?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077200" cy="400843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b="1" dirty="0">
                <a:latin typeface="Baskerville Old Face" panose="02020602080505020303" pitchFamily="18" charset="0"/>
              </a:rPr>
              <a:t>   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sz="1050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sz="2400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sz="1050" b="1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2400" b="1" dirty="0"/>
              <a:t>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4000" b="1" dirty="0"/>
              <a:t>BHSGuidance.org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sz="3600" b="1" dirty="0"/>
              <a:t>Follow us on Twitter </a:t>
            </a:r>
            <a:r>
              <a:rPr lang="en-US" sz="3600" b="1" u="sng" dirty="0"/>
              <a:t>@</a:t>
            </a:r>
            <a:r>
              <a:rPr lang="en-US" sz="3600" b="1" u="sng" dirty="0" err="1"/>
              <a:t>BullardGuidance</a:t>
            </a:r>
            <a:endParaRPr lang="en-US" sz="36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206500"/>
            <a:ext cx="3124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What we know about 8</a:t>
            </a:r>
            <a:r>
              <a:rPr lang="en-US" sz="3500" baseline="30000" dirty="0"/>
              <a:t>th</a:t>
            </a:r>
            <a:r>
              <a:rPr lang="en-US" sz="3500" dirty="0"/>
              <a:t> Grade to 9</a:t>
            </a:r>
            <a:r>
              <a:rPr lang="en-US" sz="3500" baseline="30000" dirty="0"/>
              <a:t>th</a:t>
            </a:r>
            <a:r>
              <a:rPr lang="en-US" sz="3500" dirty="0"/>
              <a:t> Grade Transition….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Research has shown: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DECLINE</a:t>
            </a:r>
            <a:r>
              <a:rPr lang="en-US" dirty="0"/>
              <a:t> in grades and attendance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DECREASE</a:t>
            </a:r>
            <a:r>
              <a:rPr lang="en-US" dirty="0"/>
              <a:t> in self perception/esteem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WITH,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92D050"/>
                </a:solidFill>
              </a:rPr>
              <a:t>INCREASED</a:t>
            </a:r>
            <a:r>
              <a:rPr lang="en-US" dirty="0"/>
              <a:t> need for friendships and social interaction</a:t>
            </a:r>
          </a:p>
          <a:p>
            <a:endParaRPr lang="en-US" dirty="0"/>
          </a:p>
        </p:txBody>
      </p:sp>
      <p:pic>
        <p:nvPicPr>
          <p:cNvPr id="15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907" b="6849"/>
          <a:stretch/>
        </p:blipFill>
        <p:spPr>
          <a:xfrm>
            <a:off x="4712679" y="1607858"/>
            <a:ext cx="3946611" cy="4797424"/>
          </a:xfrm>
        </p:spPr>
      </p:pic>
    </p:spTree>
    <p:extLst>
      <p:ext uri="{BB962C8B-B14F-4D97-AF65-F5344CB8AC3E}">
        <p14:creationId xmlns:p14="http://schemas.microsoft.com/office/powerpoint/2010/main" val="176266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also know…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60576"/>
            <a:ext cx="4038600" cy="41957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Although 8</a:t>
            </a:r>
            <a:r>
              <a:rPr lang="en-US" sz="2000" baseline="30000" dirty="0"/>
              <a:t>th</a:t>
            </a:r>
            <a:r>
              <a:rPr lang="en-US" sz="2000" dirty="0"/>
              <a:t> grade test scores are good predictors of student success in high school, </a:t>
            </a:r>
            <a:r>
              <a:rPr lang="en-US" sz="2000" b="1" dirty="0">
                <a:solidFill>
                  <a:srgbClr val="92D050"/>
                </a:solidFill>
              </a:rPr>
              <a:t>ATTENDANCE is 8x more predictive of course failure. </a:t>
            </a:r>
            <a:br>
              <a:rPr lang="en-US" sz="2000" b="1" dirty="0">
                <a:solidFill>
                  <a:srgbClr val="92D050"/>
                </a:solidFill>
              </a:rPr>
            </a:br>
            <a:endParaRPr lang="en-US" sz="2000" b="1" dirty="0">
              <a:solidFill>
                <a:srgbClr val="92D050"/>
              </a:solidFill>
            </a:endParaRPr>
          </a:p>
          <a:p>
            <a:r>
              <a:rPr lang="en-US" sz="2000" dirty="0"/>
              <a:t>And, students attend class more often when they have </a:t>
            </a:r>
            <a:r>
              <a:rPr lang="en-US" sz="2000" b="1" dirty="0">
                <a:solidFill>
                  <a:srgbClr val="92D050"/>
                </a:solidFill>
              </a:rPr>
              <a:t>strong relationships with teachers </a:t>
            </a:r>
            <a:r>
              <a:rPr lang="en-US" sz="2000" i="1" u="sng" dirty="0"/>
              <a:t>and</a:t>
            </a:r>
            <a:r>
              <a:rPr lang="en-US" sz="2000" dirty="0"/>
              <a:t> when they see </a:t>
            </a:r>
            <a:r>
              <a:rPr lang="en-US" sz="2000" b="1" dirty="0">
                <a:solidFill>
                  <a:srgbClr val="92D050"/>
                </a:solidFill>
              </a:rPr>
              <a:t>school/coursework as relevant and important </a:t>
            </a:r>
            <a:r>
              <a:rPr lang="en-US" sz="2000" dirty="0"/>
              <a:t>to their future.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6443"/>
          <a:stretch/>
        </p:blipFill>
        <p:spPr>
          <a:xfrm>
            <a:off x="4419600" y="2060576"/>
            <a:ext cx="4267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085689-791F-4B8F-9F30-12415B97D3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3FED7F-6821-47C0-A464-E9278B2412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F54B2FB-3F54-4350-8D1B-F86D677CA7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1B34F5-88E5-4711-BC16-3005C29AD7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3661D0-2268-4D3E-88BA-0647BCBE33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DB56DB5-0324-4F79-9AB8-CB18C1DC8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5D52DF4C-162C-4A83-8DE3-437ECF43A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242"/>
          <a:stretch/>
        </p:blipFill>
        <p:spPr>
          <a:xfrm>
            <a:off x="476593" y="640080"/>
            <a:ext cx="6889547" cy="360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86" y="4689201"/>
            <a:ext cx="6888454" cy="1179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/>
              <a:t>High School Baseline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9241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Graduate…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2801389" cy="41979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5294" y="1905000"/>
            <a:ext cx="3777531" cy="3502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/>
              <a:t>Credits required: </a:t>
            </a:r>
            <a:r>
              <a:rPr lang="en-US" sz="3500" dirty="0">
                <a:solidFill>
                  <a:srgbClr val="FFFF00"/>
                </a:solidFill>
              </a:rPr>
              <a:t>230</a:t>
            </a:r>
            <a:r>
              <a:rPr lang="en-US" sz="3500" dirty="0"/>
              <a:t> </a:t>
            </a:r>
            <a:r>
              <a:rPr lang="en-US" sz="3500" dirty="0">
                <a:solidFill>
                  <a:srgbClr val="FFFF00"/>
                </a:solidFill>
              </a:rPr>
              <a:t>credits</a:t>
            </a:r>
            <a:r>
              <a:rPr lang="en-US" sz="3500" dirty="0"/>
              <a:t> </a:t>
            </a:r>
          </a:p>
          <a:p>
            <a:pPr marL="0" indent="0" algn="ctr">
              <a:buNone/>
            </a:pPr>
            <a:r>
              <a:rPr lang="en-US" sz="3500" i="1" dirty="0"/>
              <a:t>in required areas</a:t>
            </a:r>
            <a:endParaRPr lang="en-US" sz="3500" dirty="0"/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42108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Baskerville Old Face" pitchFamily="18" charset="0"/>
              </a:rPr>
              <a:t>College Entrance Requirements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394087"/>
              </p:ext>
            </p:extLst>
          </p:nvPr>
        </p:nvGraphicFramePr>
        <p:xfrm>
          <a:off x="609600" y="990599"/>
          <a:ext cx="7200900" cy="5574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4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HGSMinchoE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C000"/>
                          </a:solidFill>
                          <a:effectLst/>
                        </a:rPr>
                        <a:t>a. History</a:t>
                      </a:r>
                      <a:r>
                        <a:rPr lang="en-US" sz="3600" baseline="0" dirty="0">
                          <a:solidFill>
                            <a:srgbClr val="FFC000"/>
                          </a:solidFill>
                          <a:effectLst/>
                        </a:rPr>
                        <a:t>    </a:t>
                      </a:r>
                      <a:r>
                        <a:rPr lang="en-US" sz="3200" baseline="0" dirty="0">
                          <a:solidFill>
                            <a:srgbClr val="FFC000"/>
                          </a:solidFill>
                          <a:effectLst/>
                        </a:rPr>
                        <a:t>2 years</a:t>
                      </a:r>
                      <a:br>
                        <a:rPr lang="en-US" sz="3200" baseline="0" dirty="0">
                          <a:solidFill>
                            <a:srgbClr val="FFC000"/>
                          </a:solidFill>
                          <a:effectLst/>
                        </a:rPr>
                      </a:br>
                      <a:r>
                        <a:rPr lang="en-US" sz="2100" dirty="0">
                          <a:effectLst/>
                        </a:rPr>
                        <a:t>1 year World History</a:t>
                      </a:r>
                      <a:r>
                        <a:rPr lang="en-US" sz="2100" baseline="0" dirty="0">
                          <a:effectLst/>
                        </a:rPr>
                        <a:t> </a:t>
                      </a:r>
                      <a:r>
                        <a:rPr lang="en-US" sz="2100" dirty="0">
                          <a:effectLst/>
                        </a:rPr>
                        <a:t>&amp;</a:t>
                      </a:r>
                      <a:r>
                        <a:rPr lang="en-US" sz="2100" baseline="0" dirty="0">
                          <a:effectLst/>
                        </a:rPr>
                        <a:t> </a:t>
                      </a:r>
                      <a:r>
                        <a:rPr lang="en-US" sz="2100" dirty="0">
                          <a:effectLst/>
                        </a:rPr>
                        <a:t>1 year U.S History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HGSMinchoE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92D050"/>
                          </a:solidFill>
                          <a:effectLst/>
                        </a:rPr>
                        <a:t>b. English</a:t>
                      </a:r>
                      <a:r>
                        <a:rPr lang="en-US" sz="3200" baseline="0" dirty="0">
                          <a:solidFill>
                            <a:srgbClr val="92D050"/>
                          </a:solidFill>
                          <a:effectLst/>
                        </a:rPr>
                        <a:t>    </a:t>
                      </a:r>
                      <a:r>
                        <a:rPr lang="en-US" sz="3200" dirty="0">
                          <a:solidFill>
                            <a:srgbClr val="92D050"/>
                          </a:solidFill>
                          <a:effectLst/>
                        </a:rPr>
                        <a:t>4 years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9933FF"/>
                          </a:solidFill>
                          <a:effectLst/>
                        </a:rPr>
                        <a:t> c. Mathematics   3 years </a:t>
                      </a:r>
                      <a:br>
                        <a:rPr lang="en-US" sz="3200" dirty="0">
                          <a:solidFill>
                            <a:srgbClr val="9933FF"/>
                          </a:solidFill>
                          <a:effectLst/>
                        </a:rPr>
                      </a:br>
                      <a:r>
                        <a:rPr lang="en-US" sz="2100" dirty="0">
                          <a:effectLst/>
                        </a:rPr>
                        <a:t>(</a:t>
                      </a:r>
                      <a:r>
                        <a:rPr lang="en-US" sz="2100" dirty="0" err="1">
                          <a:effectLst/>
                        </a:rPr>
                        <a:t>Alg</a:t>
                      </a:r>
                      <a:r>
                        <a:rPr lang="en-US" sz="2100" dirty="0">
                          <a:effectLst/>
                        </a:rPr>
                        <a:t> 1, Geometry, </a:t>
                      </a:r>
                      <a:r>
                        <a:rPr lang="en-US" sz="2100" dirty="0" err="1">
                          <a:effectLst/>
                        </a:rPr>
                        <a:t>Alg</a:t>
                      </a:r>
                      <a:r>
                        <a:rPr lang="en-US" sz="2100" dirty="0">
                          <a:effectLst/>
                        </a:rPr>
                        <a:t> 2)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HGSMinchoE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d. Science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2 years lab science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 Physical Science</a:t>
                      </a:r>
                      <a:r>
                        <a:rPr lang="en-US" sz="2100" baseline="0" dirty="0">
                          <a:effectLst/>
                        </a:rPr>
                        <a:t> &amp;</a:t>
                      </a:r>
                      <a:r>
                        <a:rPr lang="en-US" sz="2100" dirty="0">
                          <a:effectLst/>
                        </a:rPr>
                        <a:t> 1 Life Science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HGSMinchoE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</a:rPr>
                        <a:t>e. Foreign Language</a:t>
                      </a:r>
                      <a:r>
                        <a:rPr lang="en-US" sz="3200" baseline="0" dirty="0">
                          <a:solidFill>
                            <a:srgbClr val="FFFF00"/>
                          </a:solidFill>
                          <a:effectLst/>
                        </a:rPr>
                        <a:t>   </a:t>
                      </a:r>
                      <a:r>
                        <a:rPr lang="en-US" sz="3200" dirty="0">
                          <a:solidFill>
                            <a:srgbClr val="FFFF00"/>
                          </a:solidFill>
                          <a:effectLst/>
                        </a:rPr>
                        <a:t>2 years </a:t>
                      </a:r>
                      <a:r>
                        <a:rPr lang="en-US" sz="3200" dirty="0">
                          <a:effectLst/>
                        </a:rPr>
                        <a:t/>
                      </a:r>
                      <a:br>
                        <a:rPr lang="en-US" sz="3200" dirty="0">
                          <a:effectLst/>
                        </a:rPr>
                      </a:br>
                      <a:r>
                        <a:rPr lang="en-US" sz="2100" dirty="0">
                          <a:effectLst/>
                        </a:rPr>
                        <a:t>Same Language</a:t>
                      </a:r>
                      <a:r>
                        <a:rPr lang="en-US" sz="2100" baseline="0" dirty="0">
                          <a:effectLst/>
                        </a:rPr>
                        <a:t>—</a:t>
                      </a:r>
                      <a:r>
                        <a:rPr lang="en-US" sz="2100" dirty="0">
                          <a:effectLst/>
                        </a:rPr>
                        <a:t>3 years recommended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HGSMinchoE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BCCDD"/>
                          </a:solidFill>
                          <a:effectLst/>
                        </a:rPr>
                        <a:t>f. Visual or Performing Art</a:t>
                      </a:r>
                      <a:r>
                        <a:rPr lang="en-US" sz="3200" baseline="0" dirty="0">
                          <a:solidFill>
                            <a:srgbClr val="2BCCDD"/>
                          </a:solidFill>
                          <a:effectLst/>
                        </a:rPr>
                        <a:t>    </a:t>
                      </a:r>
                      <a:r>
                        <a:rPr lang="en-US" sz="3200" dirty="0">
                          <a:solidFill>
                            <a:srgbClr val="2BCCDD"/>
                          </a:solidFill>
                          <a:effectLst/>
                        </a:rPr>
                        <a:t>1 year </a:t>
                      </a:r>
                      <a:br>
                        <a:rPr lang="en-US" sz="3200" dirty="0">
                          <a:solidFill>
                            <a:srgbClr val="2BCCDD"/>
                          </a:solidFill>
                          <a:effectLst/>
                        </a:rPr>
                      </a:br>
                      <a:r>
                        <a:rPr lang="en-US" sz="2100" dirty="0">
                          <a:effectLst/>
                        </a:rPr>
                        <a:t>Either a Visual or Performing Art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HGSMinchoE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8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FF"/>
                          </a:solidFill>
                          <a:effectLst/>
                        </a:rPr>
                        <a:t>g. Elective</a:t>
                      </a:r>
                      <a:r>
                        <a:rPr lang="en-US" sz="3200" baseline="0" dirty="0">
                          <a:solidFill>
                            <a:srgbClr val="FF00FF"/>
                          </a:solidFill>
                          <a:effectLst/>
                        </a:rPr>
                        <a:t>  </a:t>
                      </a:r>
                      <a:r>
                        <a:rPr lang="en-US" sz="3200" dirty="0">
                          <a:solidFill>
                            <a:srgbClr val="FF00FF"/>
                          </a:solidFill>
                          <a:effectLst/>
                        </a:rPr>
                        <a:t>1 year  </a:t>
                      </a:r>
                      <a:endParaRPr lang="en-US" sz="3200" dirty="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HGSMinchoE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309" y="434059"/>
            <a:ext cx="7055380" cy="1400530"/>
          </a:xfrm>
        </p:spPr>
        <p:txBody>
          <a:bodyPr/>
          <a:lstStyle/>
          <a:p>
            <a:pPr algn="ctr"/>
            <a:r>
              <a:rPr lang="en-US" sz="3000" b="1" dirty="0"/>
              <a:t>So, if a sense of belonging and coursework relevancy is crucial to student success, what is Bullard doing to help engage students?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" b="4467"/>
          <a:stretch/>
        </p:blipFill>
        <p:spPr>
          <a:xfrm>
            <a:off x="1548910" y="2412593"/>
            <a:ext cx="6046179" cy="401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5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We have…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6711654" cy="480060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Athletics</a:t>
            </a:r>
          </a:p>
          <a:p>
            <a:r>
              <a:rPr lang="en-US" sz="2400" dirty="0"/>
              <a:t>Performance Arts (Theater, Drama, Band, Choir)</a:t>
            </a:r>
          </a:p>
          <a:p>
            <a:r>
              <a:rPr lang="en-US" sz="2400" dirty="0"/>
              <a:t>Visual Arts (Ceramics, Art, Multimedia)</a:t>
            </a:r>
          </a:p>
          <a:p>
            <a:r>
              <a:rPr lang="en-US" sz="2400" dirty="0"/>
              <a:t>Mock Trial</a:t>
            </a:r>
          </a:p>
          <a:p>
            <a:r>
              <a:rPr lang="en-US" sz="2400" dirty="0"/>
              <a:t>Clubs</a:t>
            </a:r>
          </a:p>
          <a:p>
            <a:r>
              <a:rPr lang="en-US" sz="2400" dirty="0"/>
              <a:t>Computer Science Sequence</a:t>
            </a:r>
          </a:p>
          <a:p>
            <a:r>
              <a:rPr lang="en-US" sz="2400" dirty="0"/>
              <a:t>Pathways</a:t>
            </a:r>
          </a:p>
          <a:p>
            <a:pPr lvl="1"/>
            <a:r>
              <a:rPr lang="en-US" dirty="0"/>
              <a:t>Biomedicine</a:t>
            </a:r>
          </a:p>
          <a:p>
            <a:pPr lvl="1"/>
            <a:r>
              <a:rPr lang="en-US" dirty="0"/>
              <a:t>Business Marketing &amp; Technology</a:t>
            </a:r>
          </a:p>
          <a:p>
            <a:pPr lvl="1"/>
            <a:r>
              <a:rPr lang="en-US"/>
              <a:t>Law &amp; </a:t>
            </a:r>
            <a:r>
              <a:rPr lang="en-US" dirty="0"/>
              <a:t>Social Justice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359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7554</TotalTime>
  <Words>771</Words>
  <Application>Microsoft Office PowerPoint</Application>
  <PresentationFormat>On-screen Show (4:3)</PresentationFormat>
  <Paragraphs>174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Baskerville Old Face</vt:lpstr>
      <vt:lpstr>Calibri</vt:lpstr>
      <vt:lpstr>Century Gothic</vt:lpstr>
      <vt:lpstr>Georgia</vt:lpstr>
      <vt:lpstr>HGSMinchoE</vt:lpstr>
      <vt:lpstr>Times New Roman</vt:lpstr>
      <vt:lpstr>Wingdings 2</vt:lpstr>
      <vt:lpstr>Wingdings 3</vt:lpstr>
      <vt:lpstr>Custom Design</vt:lpstr>
      <vt:lpstr>Ion</vt:lpstr>
      <vt:lpstr>       Welcome, Parents of the       Class of 2023!</vt:lpstr>
      <vt:lpstr>Agenda for the Evening</vt:lpstr>
      <vt:lpstr>What we know about 8th Grade to 9th Grade Transition….</vt:lpstr>
      <vt:lpstr>We also know…</vt:lpstr>
      <vt:lpstr>High School Baseline Requirements</vt:lpstr>
      <vt:lpstr>To Graduate…</vt:lpstr>
      <vt:lpstr>College Entrance Requirements</vt:lpstr>
      <vt:lpstr>So, if a sense of belonging and coursework relevancy is crucial to student success, what is Bullard doing to help engage students? </vt:lpstr>
      <vt:lpstr>We have…</vt:lpstr>
      <vt:lpstr>Bullard Pathways</vt:lpstr>
      <vt:lpstr>Bullard Pathways</vt:lpstr>
      <vt:lpstr>Biomedicine</vt:lpstr>
      <vt:lpstr>The Business Marketing &amp; Technology Pathway is designed to:  * teach students about marketing, sales &amp; service   * engage students with software and technology     used in the business industry   * develop website, graphic design and other     multimedia skills in order to build a strong online          presence for business. Elective: Multimedia </vt:lpstr>
      <vt:lpstr>Law &amp; Social Justice</vt:lpstr>
      <vt:lpstr>Computer Science</vt:lpstr>
      <vt:lpstr>Wawona Pre-Registation starts TOMORROW!</vt:lpstr>
      <vt:lpstr>Course Pre-Registration</vt:lpstr>
      <vt:lpstr>Pre-Registration Process…</vt:lpstr>
      <vt:lpstr>9th Grade Student Schedule</vt:lpstr>
      <vt:lpstr>Visual and Performing Arts Electives</vt:lpstr>
      <vt:lpstr>Foreign Language</vt:lpstr>
      <vt:lpstr>Counselors will review end of the semester grades and summer grades and adjust the students’ schedules accordingly.  </vt:lpstr>
      <vt:lpstr>But what can I do NOW to help my student get ready for next year? </vt:lpstr>
      <vt:lpstr>PowerPoint Presentation</vt:lpstr>
      <vt:lpstr>Save the Date!</vt:lpstr>
      <vt:lpstr>For updates and information join Remind.Com Bullard High Class of 2023</vt:lpstr>
      <vt:lpstr>Additional Questions?</vt:lpstr>
    </vt:vector>
  </TitlesOfParts>
  <Company>Fresno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“Navigating Through 9th Grade and Beyond”</dc:title>
  <dc:creator>Student</dc:creator>
  <cp:lastModifiedBy>Whitney Godfirnon</cp:lastModifiedBy>
  <cp:revision>232</cp:revision>
  <cp:lastPrinted>2012-05-03T21:12:12Z</cp:lastPrinted>
  <dcterms:created xsi:type="dcterms:W3CDTF">2009-09-16T02:30:21Z</dcterms:created>
  <dcterms:modified xsi:type="dcterms:W3CDTF">2019-02-13T00:24:58Z</dcterms:modified>
</cp:coreProperties>
</file>